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3" r:id="rId1"/>
  </p:sldMasterIdLst>
  <p:notesMasterIdLst>
    <p:notesMasterId r:id="rId39"/>
  </p:notesMasterIdLst>
  <p:sldIdLst>
    <p:sldId id="442" r:id="rId2"/>
    <p:sldId id="289" r:id="rId3"/>
    <p:sldId id="498" r:id="rId4"/>
    <p:sldId id="293" r:id="rId5"/>
    <p:sldId id="291" r:id="rId6"/>
    <p:sldId id="497" r:id="rId7"/>
    <p:sldId id="502" r:id="rId8"/>
    <p:sldId id="503" r:id="rId9"/>
    <p:sldId id="295" r:id="rId10"/>
    <p:sldId id="296" r:id="rId11"/>
    <p:sldId id="297" r:id="rId12"/>
    <p:sldId id="443" r:id="rId13"/>
    <p:sldId id="419" r:id="rId14"/>
    <p:sldId id="420" r:id="rId15"/>
    <p:sldId id="421" r:id="rId16"/>
    <p:sldId id="425" r:id="rId17"/>
    <p:sldId id="426" r:id="rId18"/>
    <p:sldId id="427" r:id="rId19"/>
    <p:sldId id="428" r:id="rId20"/>
    <p:sldId id="422" r:id="rId21"/>
    <p:sldId id="423" r:id="rId22"/>
    <p:sldId id="424" r:id="rId23"/>
    <p:sldId id="429" r:id="rId24"/>
    <p:sldId id="430" r:id="rId25"/>
    <p:sldId id="431" r:id="rId26"/>
    <p:sldId id="432" r:id="rId27"/>
    <p:sldId id="444" r:id="rId28"/>
    <p:sldId id="278" r:id="rId29"/>
    <p:sldId id="281" r:id="rId30"/>
    <p:sldId id="282" r:id="rId31"/>
    <p:sldId id="283" r:id="rId32"/>
    <p:sldId id="445" r:id="rId33"/>
    <p:sldId id="300" r:id="rId34"/>
    <p:sldId id="285" r:id="rId35"/>
    <p:sldId id="287" r:id="rId36"/>
    <p:sldId id="504" r:id="rId37"/>
    <p:sldId id="505" r:id="rId38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6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52" autoAdjust="0"/>
  </p:normalViewPr>
  <p:slideViewPr>
    <p:cSldViewPr>
      <p:cViewPr varScale="1">
        <p:scale>
          <a:sx n="95" d="100"/>
          <a:sy n="95" d="100"/>
        </p:scale>
        <p:origin x="-96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0-2 år</c:v>
                </c:pt>
              </c:strCache>
            </c:strRef>
          </c:tx>
          <c:marker>
            <c:symbol val="none"/>
          </c:marker>
          <c:cat>
            <c:numRef>
              <c:f>'Ark1'!$A$2:$A$12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'Ark1'!$B$2:$B$12</c:f>
              <c:numCache>
                <c:formatCode>0</c:formatCode>
                <c:ptCount val="11"/>
                <c:pt idx="0">
                  <c:v>2118</c:v>
                </c:pt>
                <c:pt idx="1">
                  <c:v>2152</c:v>
                </c:pt>
                <c:pt idx="2">
                  <c:v>2243</c:v>
                </c:pt>
                <c:pt idx="3">
                  <c:v>2381</c:v>
                </c:pt>
                <c:pt idx="4">
                  <c:v>2618</c:v>
                </c:pt>
                <c:pt idx="5">
                  <c:v>2907</c:v>
                </c:pt>
                <c:pt idx="6">
                  <c:v>3193</c:v>
                </c:pt>
                <c:pt idx="7">
                  <c:v>3505</c:v>
                </c:pt>
                <c:pt idx="8">
                  <c:v>3652</c:v>
                </c:pt>
                <c:pt idx="9">
                  <c:v>3676</c:v>
                </c:pt>
                <c:pt idx="10">
                  <c:v>3609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3-5 år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'Ark1'!$A$2:$A$12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'Ark1'!$C$2:$C$12</c:f>
              <c:numCache>
                <c:formatCode>0</c:formatCode>
                <c:ptCount val="11"/>
                <c:pt idx="0">
                  <c:v>4967</c:v>
                </c:pt>
                <c:pt idx="1">
                  <c:v>5083</c:v>
                </c:pt>
                <c:pt idx="2">
                  <c:v>5173</c:v>
                </c:pt>
                <c:pt idx="3">
                  <c:v>5101</c:v>
                </c:pt>
                <c:pt idx="4">
                  <c:v>5325</c:v>
                </c:pt>
                <c:pt idx="5">
                  <c:v>5349</c:v>
                </c:pt>
                <c:pt idx="6">
                  <c:v>5723</c:v>
                </c:pt>
                <c:pt idx="7">
                  <c:v>6202</c:v>
                </c:pt>
                <c:pt idx="8">
                  <c:v>6744</c:v>
                </c:pt>
                <c:pt idx="9">
                  <c:v>6867</c:v>
                </c:pt>
                <c:pt idx="10">
                  <c:v>6963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6-12 år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'Ark1'!$A$2:$A$12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'Ark1'!$D$2:$D$12</c:f>
              <c:numCache>
                <c:formatCode>0</c:formatCode>
                <c:ptCount val="11"/>
                <c:pt idx="0">
                  <c:v>13738</c:v>
                </c:pt>
                <c:pt idx="1">
                  <c:v>14307</c:v>
                </c:pt>
                <c:pt idx="2">
                  <c:v>14750</c:v>
                </c:pt>
                <c:pt idx="3">
                  <c:v>15107</c:v>
                </c:pt>
                <c:pt idx="4">
                  <c:v>15975</c:v>
                </c:pt>
                <c:pt idx="5">
                  <c:v>16488</c:v>
                </c:pt>
                <c:pt idx="6">
                  <c:v>17126</c:v>
                </c:pt>
                <c:pt idx="7">
                  <c:v>17964</c:v>
                </c:pt>
                <c:pt idx="8">
                  <c:v>18582</c:v>
                </c:pt>
                <c:pt idx="9">
                  <c:v>19094</c:v>
                </c:pt>
                <c:pt idx="10">
                  <c:v>19072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13-17 år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'Ark1'!$A$2:$A$12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'Ark1'!$E$2:$E$12</c:f>
              <c:numCache>
                <c:formatCode>0</c:formatCode>
                <c:ptCount val="11"/>
                <c:pt idx="0">
                  <c:v>11399</c:v>
                </c:pt>
                <c:pt idx="1">
                  <c:v>12223</c:v>
                </c:pt>
                <c:pt idx="2">
                  <c:v>12861</c:v>
                </c:pt>
                <c:pt idx="3">
                  <c:v>13492</c:v>
                </c:pt>
                <c:pt idx="4">
                  <c:v>14301</c:v>
                </c:pt>
                <c:pt idx="5">
                  <c:v>14841</c:v>
                </c:pt>
                <c:pt idx="6">
                  <c:v>15590</c:v>
                </c:pt>
                <c:pt idx="7">
                  <c:v>16466</c:v>
                </c:pt>
                <c:pt idx="8">
                  <c:v>16790</c:v>
                </c:pt>
                <c:pt idx="9">
                  <c:v>16782</c:v>
                </c:pt>
                <c:pt idx="10">
                  <c:v>16489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18-22 år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'Ark1'!$A$2:$A$12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'Ark1'!$F$2:$F$12</c:f>
              <c:numCache>
                <c:formatCode>0</c:formatCode>
                <c:ptCount val="11"/>
                <c:pt idx="0">
                  <c:v>3730</c:v>
                </c:pt>
                <c:pt idx="1">
                  <c:v>3828</c:v>
                </c:pt>
                <c:pt idx="2">
                  <c:v>4123</c:v>
                </c:pt>
                <c:pt idx="3">
                  <c:v>4286</c:v>
                </c:pt>
                <c:pt idx="4">
                  <c:v>4346</c:v>
                </c:pt>
                <c:pt idx="5">
                  <c:v>4509</c:v>
                </c:pt>
                <c:pt idx="6">
                  <c:v>4779</c:v>
                </c:pt>
                <c:pt idx="7">
                  <c:v>5552</c:v>
                </c:pt>
                <c:pt idx="8">
                  <c:v>6243</c:v>
                </c:pt>
                <c:pt idx="9">
                  <c:v>6638</c:v>
                </c:pt>
                <c:pt idx="10">
                  <c:v>6850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035968"/>
        <c:axId val="156451968"/>
      </c:lineChart>
      <c:catAx>
        <c:axId val="16403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nb-NO"/>
          </a:p>
        </c:txPr>
        <c:crossAx val="156451968"/>
        <c:crosses val="autoZero"/>
        <c:auto val="1"/>
        <c:lblAlgn val="ctr"/>
        <c:lblOffset val="100"/>
        <c:noMultiLvlLbl val="0"/>
      </c:catAx>
      <c:valAx>
        <c:axId val="1564519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64035968"/>
        <c:crosses val="autoZero"/>
        <c:crossBetween val="between"/>
        <c:majorUnit val="5000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Barneverninstitusjon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'Ark1'!$A$2:$A$6</c:f>
              <c:strCache>
                <c:ptCount val="5"/>
                <c:pt idx="0">
                  <c:v>0-2 år</c:v>
                </c:pt>
                <c:pt idx="1">
                  <c:v>3-5 år</c:v>
                </c:pt>
                <c:pt idx="2">
                  <c:v>6-12 år</c:v>
                </c:pt>
                <c:pt idx="3">
                  <c:v>13-17 år</c:v>
                </c:pt>
                <c:pt idx="4">
                  <c:v>18-22 år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19</c:v>
                </c:pt>
                <c:pt idx="1">
                  <c:v>36</c:v>
                </c:pt>
                <c:pt idx="2">
                  <c:v>184</c:v>
                </c:pt>
                <c:pt idx="3">
                  <c:v>1020</c:v>
                </c:pt>
                <c:pt idx="4">
                  <c:v>206</c:v>
                </c:pt>
              </c:numCache>
            </c:numRef>
          </c:val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Fosterhjem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'Ark1'!$A$2:$A$6</c:f>
              <c:strCache>
                <c:ptCount val="5"/>
                <c:pt idx="0">
                  <c:v>0-2 år</c:v>
                </c:pt>
                <c:pt idx="1">
                  <c:v>3-5 år</c:v>
                </c:pt>
                <c:pt idx="2">
                  <c:v>6-12 år</c:v>
                </c:pt>
                <c:pt idx="3">
                  <c:v>13-17 år</c:v>
                </c:pt>
                <c:pt idx="4">
                  <c:v>18-22 år</c:v>
                </c:pt>
              </c:strCache>
            </c:strRef>
          </c:cat>
          <c:val>
            <c:numRef>
              <c:f>'Ark1'!$C$2:$C$6</c:f>
              <c:numCache>
                <c:formatCode>General</c:formatCode>
                <c:ptCount val="5"/>
                <c:pt idx="0">
                  <c:v>646</c:v>
                </c:pt>
                <c:pt idx="1">
                  <c:v>1099</c:v>
                </c:pt>
                <c:pt idx="2">
                  <c:v>3807</c:v>
                </c:pt>
                <c:pt idx="3">
                  <c:v>3924</c:v>
                </c:pt>
                <c:pt idx="4">
                  <c:v>1184</c:v>
                </c:pt>
              </c:numCache>
            </c:numRef>
          </c:val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Bolig med oppfølging (inkl. bofellesskap)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'Ark1'!$A$2:$A$6</c:f>
              <c:strCache>
                <c:ptCount val="5"/>
                <c:pt idx="0">
                  <c:v>0-2 år</c:v>
                </c:pt>
                <c:pt idx="1">
                  <c:v>3-5 år</c:v>
                </c:pt>
                <c:pt idx="2">
                  <c:v>6-12 år</c:v>
                </c:pt>
                <c:pt idx="3">
                  <c:v>13-17 år</c:v>
                </c:pt>
                <c:pt idx="4">
                  <c:v>18-22 år</c:v>
                </c:pt>
              </c:strCache>
            </c:strRef>
          </c:cat>
          <c:val>
            <c:numRef>
              <c:f>'Ark1'!$D$2:$D$6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542</c:v>
                </c:pt>
                <c:pt idx="4">
                  <c:v>1397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491776"/>
        <c:axId val="156493312"/>
      </c:barChart>
      <c:catAx>
        <c:axId val="1564917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56493312"/>
        <c:crosses val="autoZero"/>
        <c:auto val="1"/>
        <c:lblAlgn val="ctr"/>
        <c:lblOffset val="100"/>
        <c:noMultiLvlLbl val="0"/>
      </c:catAx>
      <c:valAx>
        <c:axId val="1564933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64917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'Ark1'!$A$2:$A$5</c:f>
              <c:strCache>
                <c:ptCount val="4"/>
                <c:pt idx="0">
                  <c:v>Fosterhjem i familie og nære nettverk</c:v>
                </c:pt>
                <c:pt idx="1">
                  <c:v>Fosterhjem utenfor familie og nære nettverk</c:v>
                </c:pt>
                <c:pt idx="2">
                  <c:v>Statlige familiehjem</c:v>
                </c:pt>
                <c:pt idx="3">
                  <c:v>Beredskapshjem</c:v>
                </c:pt>
              </c:strCache>
            </c:strRef>
          </c:cat>
          <c:val>
            <c:numRef>
              <c:f>'Ark1'!$B$2:$B$5</c:f>
              <c:numCache>
                <c:formatCode>0.00%</c:formatCode>
                <c:ptCount val="4"/>
                <c:pt idx="0">
                  <c:v>0.22900000000000001</c:v>
                </c:pt>
                <c:pt idx="1">
                  <c:v>0.65800000000000003</c:v>
                </c:pt>
                <c:pt idx="2">
                  <c:v>5.3999999999999999E-2</c:v>
                </c:pt>
                <c:pt idx="3">
                  <c:v>5.8999999999999997E-2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A37CB9-E31B-42C0-BBBD-983F6269CD79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42248DB-2D6E-4B2C-B4F8-1D57E3E4788A}">
      <dgm:prSet phldrT="[Tekst]"/>
      <dgm:spPr/>
      <dgm:t>
        <a:bodyPr/>
        <a:lstStyle/>
        <a:p>
          <a:r>
            <a:rPr lang="nb-NO" b="1" dirty="0" smtClean="0"/>
            <a:t>Benektelse</a:t>
          </a:r>
          <a:endParaRPr lang="nb-NO" b="1" dirty="0"/>
        </a:p>
      </dgm:t>
    </dgm:pt>
    <dgm:pt modelId="{60969FE7-E287-472F-8563-FBE4DB11800D}" type="parTrans" cxnId="{5E5418F6-A8F5-4C66-A210-4E20FD326591}">
      <dgm:prSet/>
      <dgm:spPr/>
      <dgm:t>
        <a:bodyPr/>
        <a:lstStyle/>
        <a:p>
          <a:endParaRPr lang="nb-NO"/>
        </a:p>
      </dgm:t>
    </dgm:pt>
    <dgm:pt modelId="{4D20EDAC-18AD-4BD3-A671-54BAD3B8BDF4}" type="sibTrans" cxnId="{5E5418F6-A8F5-4C66-A210-4E20FD326591}">
      <dgm:prSet/>
      <dgm:spPr/>
      <dgm:t>
        <a:bodyPr/>
        <a:lstStyle/>
        <a:p>
          <a:endParaRPr lang="nb-NO"/>
        </a:p>
      </dgm:t>
    </dgm:pt>
    <dgm:pt modelId="{9BFEF8FA-58D8-4F1D-9034-1BF9DAD44E34}">
      <dgm:prSet phldrT="[Tekst]"/>
      <dgm:spPr/>
      <dgm:t>
        <a:bodyPr/>
        <a:lstStyle/>
        <a:p>
          <a:r>
            <a:rPr lang="nb-NO" b="0" i="1" dirty="0" smtClean="0"/>
            <a:t>Dette kan ikke skje meg.</a:t>
          </a:r>
          <a:endParaRPr lang="nb-NO" b="0" i="1" dirty="0"/>
        </a:p>
      </dgm:t>
    </dgm:pt>
    <dgm:pt modelId="{147662DD-9862-4FC7-8235-76B0791E1C8D}" type="parTrans" cxnId="{47D3679A-D307-41A9-BBC5-D7F1E79C4BB2}">
      <dgm:prSet/>
      <dgm:spPr/>
      <dgm:t>
        <a:bodyPr/>
        <a:lstStyle/>
        <a:p>
          <a:endParaRPr lang="nb-NO"/>
        </a:p>
      </dgm:t>
    </dgm:pt>
    <dgm:pt modelId="{277F6C38-15FF-412F-8FA7-CB482678F380}" type="sibTrans" cxnId="{47D3679A-D307-41A9-BBC5-D7F1E79C4BB2}">
      <dgm:prSet/>
      <dgm:spPr/>
      <dgm:t>
        <a:bodyPr/>
        <a:lstStyle/>
        <a:p>
          <a:endParaRPr lang="nb-NO"/>
        </a:p>
      </dgm:t>
    </dgm:pt>
    <dgm:pt modelId="{20154E39-B1D5-4831-B6FE-F186572477D4}">
      <dgm:prSet phldrT="[Tekst]"/>
      <dgm:spPr/>
      <dgm:t>
        <a:bodyPr/>
        <a:lstStyle/>
        <a:p>
          <a:r>
            <a:rPr lang="nb-NO" b="1" dirty="0" smtClean="0"/>
            <a:t>Sinne</a:t>
          </a:r>
          <a:endParaRPr lang="nb-NO" b="1" dirty="0"/>
        </a:p>
      </dgm:t>
    </dgm:pt>
    <dgm:pt modelId="{115A65F2-F010-4522-BBCF-88AD47058F66}" type="parTrans" cxnId="{95BAD4EB-FA7A-42BD-BD89-5B3D8EFEB83A}">
      <dgm:prSet/>
      <dgm:spPr/>
      <dgm:t>
        <a:bodyPr/>
        <a:lstStyle/>
        <a:p>
          <a:endParaRPr lang="nb-NO"/>
        </a:p>
      </dgm:t>
    </dgm:pt>
    <dgm:pt modelId="{B01872C9-5E32-4BEA-B26B-1AD341E66317}" type="sibTrans" cxnId="{95BAD4EB-FA7A-42BD-BD89-5B3D8EFEB83A}">
      <dgm:prSet/>
      <dgm:spPr/>
      <dgm:t>
        <a:bodyPr/>
        <a:lstStyle/>
        <a:p>
          <a:endParaRPr lang="nb-NO"/>
        </a:p>
      </dgm:t>
    </dgm:pt>
    <dgm:pt modelId="{E2CDA097-3953-457C-A6D7-CE8C906B758F}">
      <dgm:prSet phldrT="[Tekst]"/>
      <dgm:spPr/>
      <dgm:t>
        <a:bodyPr/>
        <a:lstStyle/>
        <a:p>
          <a:r>
            <a:rPr lang="nb-NO" i="1" dirty="0" smtClean="0"/>
            <a:t>Hvorfor skjer dette? Hvem har skylden?</a:t>
          </a:r>
          <a:endParaRPr lang="nb-NO" i="1" dirty="0"/>
        </a:p>
      </dgm:t>
    </dgm:pt>
    <dgm:pt modelId="{88481AB7-E9BA-4AEE-AF5A-F4F034BC9765}" type="parTrans" cxnId="{65735A43-F116-4FD4-A206-45B6321A725B}">
      <dgm:prSet/>
      <dgm:spPr/>
      <dgm:t>
        <a:bodyPr/>
        <a:lstStyle/>
        <a:p>
          <a:endParaRPr lang="nb-NO"/>
        </a:p>
      </dgm:t>
    </dgm:pt>
    <dgm:pt modelId="{ACD12358-DA40-4BFE-A0E4-945855D4F727}" type="sibTrans" cxnId="{65735A43-F116-4FD4-A206-45B6321A725B}">
      <dgm:prSet/>
      <dgm:spPr/>
      <dgm:t>
        <a:bodyPr/>
        <a:lstStyle/>
        <a:p>
          <a:endParaRPr lang="nb-NO"/>
        </a:p>
      </dgm:t>
    </dgm:pt>
    <dgm:pt modelId="{4393E8BE-5541-44D0-8AFC-B7C0A9F60F5E}">
      <dgm:prSet phldrT="[Tekst]"/>
      <dgm:spPr/>
      <dgm:t>
        <a:bodyPr/>
        <a:lstStyle/>
        <a:p>
          <a:r>
            <a:rPr lang="nb-NO" b="1" dirty="0" smtClean="0"/>
            <a:t>Forhandling</a:t>
          </a:r>
          <a:endParaRPr lang="nb-NO" b="1" dirty="0"/>
        </a:p>
      </dgm:t>
    </dgm:pt>
    <dgm:pt modelId="{A405816B-AF88-4FD6-9D61-36ABEA1D1F2A}" type="parTrans" cxnId="{D83A2561-F654-4BA0-BDAA-CDA59D6DBC31}">
      <dgm:prSet/>
      <dgm:spPr/>
      <dgm:t>
        <a:bodyPr/>
        <a:lstStyle/>
        <a:p>
          <a:endParaRPr lang="nb-NO"/>
        </a:p>
      </dgm:t>
    </dgm:pt>
    <dgm:pt modelId="{87886E2E-4635-497F-BC47-CFCDB70FA02B}" type="sibTrans" cxnId="{D83A2561-F654-4BA0-BDAA-CDA59D6DBC31}">
      <dgm:prSet/>
      <dgm:spPr/>
      <dgm:t>
        <a:bodyPr/>
        <a:lstStyle/>
        <a:p>
          <a:endParaRPr lang="nb-NO"/>
        </a:p>
      </dgm:t>
    </dgm:pt>
    <dgm:pt modelId="{1E7CCF79-73EF-47BA-8A28-FC7C4125822D}">
      <dgm:prSet phldrT="[Tekst]"/>
      <dgm:spPr/>
      <dgm:t>
        <a:bodyPr/>
        <a:lstStyle/>
        <a:p>
          <a:r>
            <a:rPr lang="nb-NO" i="1" dirty="0" smtClean="0"/>
            <a:t>Få dette til å forsvinne, så lover jeg at jeg skal …</a:t>
          </a:r>
          <a:endParaRPr lang="nb-NO" i="1" dirty="0"/>
        </a:p>
      </dgm:t>
    </dgm:pt>
    <dgm:pt modelId="{D5BA75A7-D1FF-40EB-BB70-29AF7B044AE0}" type="parTrans" cxnId="{CE071117-7E3B-4B0A-A581-74A29C1C3C8F}">
      <dgm:prSet/>
      <dgm:spPr/>
      <dgm:t>
        <a:bodyPr/>
        <a:lstStyle/>
        <a:p>
          <a:endParaRPr lang="nb-NO"/>
        </a:p>
      </dgm:t>
    </dgm:pt>
    <dgm:pt modelId="{D468BBD3-C943-4972-B586-2E26AB6760B9}" type="sibTrans" cxnId="{CE071117-7E3B-4B0A-A581-74A29C1C3C8F}">
      <dgm:prSet/>
      <dgm:spPr/>
      <dgm:t>
        <a:bodyPr/>
        <a:lstStyle/>
        <a:p>
          <a:endParaRPr lang="nb-NO"/>
        </a:p>
      </dgm:t>
    </dgm:pt>
    <dgm:pt modelId="{E9BD6600-A8B8-4112-B778-AF71F0D7CD22}">
      <dgm:prSet/>
      <dgm:spPr/>
      <dgm:t>
        <a:bodyPr/>
        <a:lstStyle/>
        <a:p>
          <a:r>
            <a:rPr lang="nb-NO" b="1" dirty="0" smtClean="0"/>
            <a:t>Depresjon</a:t>
          </a:r>
          <a:endParaRPr lang="nb-NO" b="1" dirty="0"/>
        </a:p>
      </dgm:t>
    </dgm:pt>
    <dgm:pt modelId="{9121C391-4943-40C4-9E3B-1A96D18AC7C2}" type="parTrans" cxnId="{F05F53E6-D9E6-4AAA-88B0-4A8A2BC6751E}">
      <dgm:prSet/>
      <dgm:spPr/>
      <dgm:t>
        <a:bodyPr/>
        <a:lstStyle/>
        <a:p>
          <a:endParaRPr lang="nb-NO"/>
        </a:p>
      </dgm:t>
    </dgm:pt>
    <dgm:pt modelId="{05046F7E-078D-46B5-9225-DFE3604177B2}" type="sibTrans" cxnId="{F05F53E6-D9E6-4AAA-88B0-4A8A2BC6751E}">
      <dgm:prSet/>
      <dgm:spPr/>
      <dgm:t>
        <a:bodyPr/>
        <a:lstStyle/>
        <a:p>
          <a:endParaRPr lang="nb-NO"/>
        </a:p>
      </dgm:t>
    </dgm:pt>
    <dgm:pt modelId="{A8C53749-EC0B-481C-B695-A1AB23E60381}">
      <dgm:prSet/>
      <dgm:spPr/>
      <dgm:t>
        <a:bodyPr/>
        <a:lstStyle/>
        <a:p>
          <a:r>
            <a:rPr lang="nb-NO" b="1" dirty="0" smtClean="0"/>
            <a:t>Aksept</a:t>
          </a:r>
          <a:endParaRPr lang="nb-NO" b="1" dirty="0"/>
        </a:p>
      </dgm:t>
    </dgm:pt>
    <dgm:pt modelId="{13AC1571-7B0D-4925-833F-A635F611BB8E}" type="parTrans" cxnId="{973C4427-4F56-44A2-8B16-7DB6D443DA3A}">
      <dgm:prSet/>
      <dgm:spPr/>
      <dgm:t>
        <a:bodyPr/>
        <a:lstStyle/>
        <a:p>
          <a:endParaRPr lang="nb-NO"/>
        </a:p>
      </dgm:t>
    </dgm:pt>
    <dgm:pt modelId="{02DA2EFD-478F-44FA-A455-5BE60ABE3C71}" type="sibTrans" cxnId="{973C4427-4F56-44A2-8B16-7DB6D443DA3A}">
      <dgm:prSet/>
      <dgm:spPr/>
      <dgm:t>
        <a:bodyPr/>
        <a:lstStyle/>
        <a:p>
          <a:endParaRPr lang="nb-NO"/>
        </a:p>
      </dgm:t>
    </dgm:pt>
    <dgm:pt modelId="{463F653B-ADCE-410B-9D60-897B9526F022}">
      <dgm:prSet/>
      <dgm:spPr/>
      <dgm:t>
        <a:bodyPr/>
        <a:lstStyle/>
        <a:p>
          <a:endParaRPr lang="nb-NO"/>
        </a:p>
      </dgm:t>
    </dgm:pt>
    <dgm:pt modelId="{CB2E76EE-290A-4E73-95AF-540812FE94BE}" type="parTrans" cxnId="{0498B3AE-5A2F-4A16-B4D3-0BDC2E5604BC}">
      <dgm:prSet/>
      <dgm:spPr/>
      <dgm:t>
        <a:bodyPr/>
        <a:lstStyle/>
        <a:p>
          <a:endParaRPr lang="nb-NO"/>
        </a:p>
      </dgm:t>
    </dgm:pt>
    <dgm:pt modelId="{5013D5C5-B6D8-4F1F-9CE1-593C32B9DE28}" type="sibTrans" cxnId="{0498B3AE-5A2F-4A16-B4D3-0BDC2E5604BC}">
      <dgm:prSet/>
      <dgm:spPr/>
      <dgm:t>
        <a:bodyPr/>
        <a:lstStyle/>
        <a:p>
          <a:endParaRPr lang="nb-NO"/>
        </a:p>
      </dgm:t>
    </dgm:pt>
    <dgm:pt modelId="{B627D876-1E50-442A-BCAD-6A613678E0FA}" type="pres">
      <dgm:prSet presAssocID="{DBA37CB9-E31B-42C0-BBBD-983F6269CD79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nb-NO"/>
        </a:p>
      </dgm:t>
    </dgm:pt>
    <dgm:pt modelId="{E4FC38AD-C022-43B9-899C-E19D7802B9EE}" type="pres">
      <dgm:prSet presAssocID="{942248DB-2D6E-4B2C-B4F8-1D57E3E4788A}" presName="composite" presStyleCnt="0"/>
      <dgm:spPr/>
    </dgm:pt>
    <dgm:pt modelId="{D65AD5F1-1AD5-4803-8262-C02F60AF6868}" type="pres">
      <dgm:prSet presAssocID="{942248DB-2D6E-4B2C-B4F8-1D57E3E4788A}" presName="BackAccent" presStyleLbl="bgShp" presStyleIdx="0" presStyleCnt="5"/>
      <dgm:spPr/>
    </dgm:pt>
    <dgm:pt modelId="{6816B69A-6CDC-413B-8458-24A7B5FE8AE4}" type="pres">
      <dgm:prSet presAssocID="{942248DB-2D6E-4B2C-B4F8-1D57E3E4788A}" presName="Accent" presStyleLbl="alignNode1" presStyleIdx="0" presStyleCnt="5"/>
      <dgm:spPr/>
    </dgm:pt>
    <dgm:pt modelId="{1AF60578-31BD-403E-A88A-5C0BB8BFACD8}" type="pres">
      <dgm:prSet presAssocID="{942248DB-2D6E-4B2C-B4F8-1D57E3E4788A}" presName="Child" presStyleLbl="revTx" presStyleIdx="0" presStyleCnt="9" custScaleX="109183" custLinFactNeighborX="-22650" custLinFactNeighborY="515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7977252-37FA-42B9-9849-9BA4AB2A6210}" type="pres">
      <dgm:prSet presAssocID="{942248DB-2D6E-4B2C-B4F8-1D57E3E4788A}" presName="Parent" presStyleLbl="revTx" presStyleIdx="1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3F4BF8D-73E4-42C6-9385-20044EE61ED2}" type="pres">
      <dgm:prSet presAssocID="{4D20EDAC-18AD-4BD3-A671-54BAD3B8BDF4}" presName="sibTrans" presStyleCnt="0"/>
      <dgm:spPr/>
    </dgm:pt>
    <dgm:pt modelId="{4A8C1A5A-68C6-419F-9E9F-6F1FD1F8DBF6}" type="pres">
      <dgm:prSet presAssocID="{20154E39-B1D5-4831-B6FE-F186572477D4}" presName="composite" presStyleCnt="0"/>
      <dgm:spPr/>
    </dgm:pt>
    <dgm:pt modelId="{97C5F68E-2865-4D05-9ADE-F2C7A302E579}" type="pres">
      <dgm:prSet presAssocID="{20154E39-B1D5-4831-B6FE-F186572477D4}" presName="BackAccent" presStyleLbl="bgShp" presStyleIdx="1" presStyleCnt="5"/>
      <dgm:spPr/>
    </dgm:pt>
    <dgm:pt modelId="{4C41B93E-5A19-4CBA-9BE9-61AC10BB0785}" type="pres">
      <dgm:prSet presAssocID="{20154E39-B1D5-4831-B6FE-F186572477D4}" presName="Accent" presStyleLbl="alignNode1" presStyleIdx="1" presStyleCnt="5"/>
      <dgm:spPr/>
    </dgm:pt>
    <dgm:pt modelId="{B0B0F8D0-BF9B-4AEF-A040-2127F6FA3E58}" type="pres">
      <dgm:prSet presAssocID="{20154E39-B1D5-4831-B6FE-F186572477D4}" presName="Child" presStyleLbl="revTx" presStyleIdx="2" presStyleCnt="9" custLinFactNeighborX="-37765" custLinFactNeighborY="51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9315F5B-36BA-4656-8CFB-89E7FF8D4A9D}" type="pres">
      <dgm:prSet presAssocID="{20154E39-B1D5-4831-B6FE-F186572477D4}" presName="Parent" presStyleLbl="revTx" presStyleIdx="3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07725C5-2363-4D12-A7DC-12F1CA6429D5}" type="pres">
      <dgm:prSet presAssocID="{B01872C9-5E32-4BEA-B26B-1AD341E66317}" presName="sibTrans" presStyleCnt="0"/>
      <dgm:spPr/>
    </dgm:pt>
    <dgm:pt modelId="{AAA7A2E8-F28B-49D7-969C-14077DF60CB7}" type="pres">
      <dgm:prSet presAssocID="{4393E8BE-5541-44D0-8AFC-B7C0A9F60F5E}" presName="composite" presStyleCnt="0"/>
      <dgm:spPr/>
    </dgm:pt>
    <dgm:pt modelId="{B88F21A6-2E50-4DA1-AA85-57F562ACDC20}" type="pres">
      <dgm:prSet presAssocID="{4393E8BE-5541-44D0-8AFC-B7C0A9F60F5E}" presName="BackAccent" presStyleLbl="bgShp" presStyleIdx="2" presStyleCnt="5"/>
      <dgm:spPr/>
    </dgm:pt>
    <dgm:pt modelId="{390513FF-EF3D-4BC8-B381-64756CEAD346}" type="pres">
      <dgm:prSet presAssocID="{4393E8BE-5541-44D0-8AFC-B7C0A9F60F5E}" presName="Accent" presStyleLbl="alignNode1" presStyleIdx="2" presStyleCnt="5"/>
      <dgm:spPr/>
    </dgm:pt>
    <dgm:pt modelId="{70D7C3A9-C33D-4294-8721-B01F406EB43E}" type="pres">
      <dgm:prSet presAssocID="{4393E8BE-5541-44D0-8AFC-B7C0A9F60F5E}" presName="Child" presStyleLbl="revTx" presStyleIdx="4" presStyleCnt="9" custLinFactNeighborX="-30791" custLinFactNeighborY="519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FBA78D8-25DE-40FD-AF09-575B9B2C3802}" type="pres">
      <dgm:prSet presAssocID="{4393E8BE-5541-44D0-8AFC-B7C0A9F60F5E}" presName="Parent" presStyleLbl="revTx" presStyleIdx="5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62BC40F-2E57-4EE8-A96E-D03E938F8C87}" type="pres">
      <dgm:prSet presAssocID="{87886E2E-4635-497F-BC47-CFCDB70FA02B}" presName="sibTrans" presStyleCnt="0"/>
      <dgm:spPr/>
    </dgm:pt>
    <dgm:pt modelId="{33774EF9-FE79-465E-871D-599E18A5280C}" type="pres">
      <dgm:prSet presAssocID="{E9BD6600-A8B8-4112-B778-AF71F0D7CD22}" presName="composite" presStyleCnt="0"/>
      <dgm:spPr/>
    </dgm:pt>
    <dgm:pt modelId="{A3B581B0-69D9-491B-B289-0B441614697A}" type="pres">
      <dgm:prSet presAssocID="{E9BD6600-A8B8-4112-B778-AF71F0D7CD22}" presName="BackAccent" presStyleLbl="bgShp" presStyleIdx="3" presStyleCnt="5"/>
      <dgm:spPr/>
    </dgm:pt>
    <dgm:pt modelId="{52D48B61-3969-479F-B7CF-BC50044D6B4E}" type="pres">
      <dgm:prSet presAssocID="{E9BD6600-A8B8-4112-B778-AF71F0D7CD22}" presName="Accent" presStyleLbl="alignNode1" presStyleIdx="3" presStyleCnt="5"/>
      <dgm:spPr/>
    </dgm:pt>
    <dgm:pt modelId="{E4E5CC8E-F8E7-4637-8BD1-77537860F65A}" type="pres">
      <dgm:prSet presAssocID="{E9BD6600-A8B8-4112-B778-AF71F0D7CD22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A5ED791-A10B-4BFF-83D0-2D4758B9D54C}" type="pres">
      <dgm:prSet presAssocID="{E9BD6600-A8B8-4112-B778-AF71F0D7CD22}" presName="Parent" presStyleLbl="revTx" presStyleIdx="7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2D541FD-6D68-4A1B-9F31-E524011AB634}" type="pres">
      <dgm:prSet presAssocID="{05046F7E-078D-46B5-9225-DFE3604177B2}" presName="sibTrans" presStyleCnt="0"/>
      <dgm:spPr/>
    </dgm:pt>
    <dgm:pt modelId="{C147CB7C-BB19-48AF-BA6B-DEB789C0D4CA}" type="pres">
      <dgm:prSet presAssocID="{A8C53749-EC0B-481C-B695-A1AB23E60381}" presName="composite" presStyleCnt="0"/>
      <dgm:spPr/>
    </dgm:pt>
    <dgm:pt modelId="{35B14FD2-7726-4D44-AEB6-1BE6614CC51E}" type="pres">
      <dgm:prSet presAssocID="{A8C53749-EC0B-481C-B695-A1AB23E60381}" presName="BackAccent" presStyleLbl="bgShp" presStyleIdx="4" presStyleCnt="5"/>
      <dgm:spPr/>
    </dgm:pt>
    <dgm:pt modelId="{C84328E5-850F-4B0A-88E0-B4E8C8EE2242}" type="pres">
      <dgm:prSet presAssocID="{A8C53749-EC0B-481C-B695-A1AB23E60381}" presName="Accent" presStyleLbl="alignNode1" presStyleIdx="4" presStyleCnt="5"/>
      <dgm:spPr/>
    </dgm:pt>
    <dgm:pt modelId="{1C40EFC5-9380-4939-B1D4-83242B4BB224}" type="pres">
      <dgm:prSet presAssocID="{A8C53749-EC0B-481C-B695-A1AB23E60381}" presName="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101E3F1A-775E-4A37-AA6C-F1E302DED4E4}" type="pres">
      <dgm:prSet presAssocID="{A8C53749-EC0B-481C-B695-A1AB23E60381}" presName="Parent" presStyleLbl="revTx" presStyleIdx="8" presStyleCnt="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F342E04C-FEBC-43BA-8C6C-814587BD7089}" type="presOf" srcId="{1E7CCF79-73EF-47BA-8A28-FC7C4125822D}" destId="{70D7C3A9-C33D-4294-8721-B01F406EB43E}" srcOrd="0" destOrd="0" presId="urn:microsoft.com/office/officeart/2008/layout/IncreasingCircleProcess"/>
    <dgm:cxn modelId="{F728EEF9-AB53-49FB-8845-26C1FBC06445}" type="presOf" srcId="{463F653B-ADCE-410B-9D60-897B9526F022}" destId="{E4E5CC8E-F8E7-4637-8BD1-77537860F65A}" srcOrd="0" destOrd="0" presId="urn:microsoft.com/office/officeart/2008/layout/IncreasingCircleProcess"/>
    <dgm:cxn modelId="{33222AB7-1FF7-4102-87D5-F5E9FC87B83A}" type="presOf" srcId="{E2CDA097-3953-457C-A6D7-CE8C906B758F}" destId="{B0B0F8D0-BF9B-4AEF-A040-2127F6FA3E58}" srcOrd="0" destOrd="0" presId="urn:microsoft.com/office/officeart/2008/layout/IncreasingCircleProcess"/>
    <dgm:cxn modelId="{1DB5D1A0-CB78-48CD-9720-FD2C71278A10}" type="presOf" srcId="{E9BD6600-A8B8-4112-B778-AF71F0D7CD22}" destId="{6A5ED791-A10B-4BFF-83D0-2D4758B9D54C}" srcOrd="0" destOrd="0" presId="urn:microsoft.com/office/officeart/2008/layout/IncreasingCircleProcess"/>
    <dgm:cxn modelId="{CE071117-7E3B-4B0A-A581-74A29C1C3C8F}" srcId="{4393E8BE-5541-44D0-8AFC-B7C0A9F60F5E}" destId="{1E7CCF79-73EF-47BA-8A28-FC7C4125822D}" srcOrd="0" destOrd="0" parTransId="{D5BA75A7-D1FF-40EB-BB70-29AF7B044AE0}" sibTransId="{D468BBD3-C943-4972-B586-2E26AB6760B9}"/>
    <dgm:cxn modelId="{85E6BA0E-2543-42B8-9CAA-742E8B3B79F5}" type="presOf" srcId="{DBA37CB9-E31B-42C0-BBBD-983F6269CD79}" destId="{B627D876-1E50-442A-BCAD-6A613678E0FA}" srcOrd="0" destOrd="0" presId="urn:microsoft.com/office/officeart/2008/layout/IncreasingCircleProcess"/>
    <dgm:cxn modelId="{95BAD4EB-FA7A-42BD-BD89-5B3D8EFEB83A}" srcId="{DBA37CB9-E31B-42C0-BBBD-983F6269CD79}" destId="{20154E39-B1D5-4831-B6FE-F186572477D4}" srcOrd="1" destOrd="0" parTransId="{115A65F2-F010-4522-BBCF-88AD47058F66}" sibTransId="{B01872C9-5E32-4BEA-B26B-1AD341E66317}"/>
    <dgm:cxn modelId="{5E5418F6-A8F5-4C66-A210-4E20FD326591}" srcId="{DBA37CB9-E31B-42C0-BBBD-983F6269CD79}" destId="{942248DB-2D6E-4B2C-B4F8-1D57E3E4788A}" srcOrd="0" destOrd="0" parTransId="{60969FE7-E287-472F-8563-FBE4DB11800D}" sibTransId="{4D20EDAC-18AD-4BD3-A671-54BAD3B8BDF4}"/>
    <dgm:cxn modelId="{F90036EB-9F82-46DE-BCAE-54F5F8A21D4E}" type="presOf" srcId="{A8C53749-EC0B-481C-B695-A1AB23E60381}" destId="{101E3F1A-775E-4A37-AA6C-F1E302DED4E4}" srcOrd="0" destOrd="0" presId="urn:microsoft.com/office/officeart/2008/layout/IncreasingCircleProcess"/>
    <dgm:cxn modelId="{47D3679A-D307-41A9-BBC5-D7F1E79C4BB2}" srcId="{942248DB-2D6E-4B2C-B4F8-1D57E3E4788A}" destId="{9BFEF8FA-58D8-4F1D-9034-1BF9DAD44E34}" srcOrd="0" destOrd="0" parTransId="{147662DD-9862-4FC7-8235-76B0791E1C8D}" sibTransId="{277F6C38-15FF-412F-8FA7-CB482678F380}"/>
    <dgm:cxn modelId="{0498B3AE-5A2F-4A16-B4D3-0BDC2E5604BC}" srcId="{E9BD6600-A8B8-4112-B778-AF71F0D7CD22}" destId="{463F653B-ADCE-410B-9D60-897B9526F022}" srcOrd="0" destOrd="0" parTransId="{CB2E76EE-290A-4E73-95AF-540812FE94BE}" sibTransId="{5013D5C5-B6D8-4F1F-9CE1-593C32B9DE28}"/>
    <dgm:cxn modelId="{F05F53E6-D9E6-4AAA-88B0-4A8A2BC6751E}" srcId="{DBA37CB9-E31B-42C0-BBBD-983F6269CD79}" destId="{E9BD6600-A8B8-4112-B778-AF71F0D7CD22}" srcOrd="3" destOrd="0" parTransId="{9121C391-4943-40C4-9E3B-1A96D18AC7C2}" sibTransId="{05046F7E-078D-46B5-9225-DFE3604177B2}"/>
    <dgm:cxn modelId="{67BFC04E-733E-4C66-88B6-C17235D70F23}" type="presOf" srcId="{9BFEF8FA-58D8-4F1D-9034-1BF9DAD44E34}" destId="{1AF60578-31BD-403E-A88A-5C0BB8BFACD8}" srcOrd="0" destOrd="0" presId="urn:microsoft.com/office/officeart/2008/layout/IncreasingCircleProcess"/>
    <dgm:cxn modelId="{973C4427-4F56-44A2-8B16-7DB6D443DA3A}" srcId="{DBA37CB9-E31B-42C0-BBBD-983F6269CD79}" destId="{A8C53749-EC0B-481C-B695-A1AB23E60381}" srcOrd="4" destOrd="0" parTransId="{13AC1571-7B0D-4925-833F-A635F611BB8E}" sibTransId="{02DA2EFD-478F-44FA-A455-5BE60ABE3C71}"/>
    <dgm:cxn modelId="{32332293-9B09-4668-9415-29C5635A4D6B}" type="presOf" srcId="{4393E8BE-5541-44D0-8AFC-B7C0A9F60F5E}" destId="{AFBA78D8-25DE-40FD-AF09-575B9B2C3802}" srcOrd="0" destOrd="0" presId="urn:microsoft.com/office/officeart/2008/layout/IncreasingCircleProcess"/>
    <dgm:cxn modelId="{D83A2561-F654-4BA0-BDAA-CDA59D6DBC31}" srcId="{DBA37CB9-E31B-42C0-BBBD-983F6269CD79}" destId="{4393E8BE-5541-44D0-8AFC-B7C0A9F60F5E}" srcOrd="2" destOrd="0" parTransId="{A405816B-AF88-4FD6-9D61-36ABEA1D1F2A}" sibTransId="{87886E2E-4635-497F-BC47-CFCDB70FA02B}"/>
    <dgm:cxn modelId="{65735A43-F116-4FD4-A206-45B6321A725B}" srcId="{20154E39-B1D5-4831-B6FE-F186572477D4}" destId="{E2CDA097-3953-457C-A6D7-CE8C906B758F}" srcOrd="0" destOrd="0" parTransId="{88481AB7-E9BA-4AEE-AF5A-F4F034BC9765}" sibTransId="{ACD12358-DA40-4BFE-A0E4-945855D4F727}"/>
    <dgm:cxn modelId="{6DEE9690-1BA7-4C45-94F2-22239A1FA7D8}" type="presOf" srcId="{20154E39-B1D5-4831-B6FE-F186572477D4}" destId="{99315F5B-36BA-4656-8CFB-89E7FF8D4A9D}" srcOrd="0" destOrd="0" presId="urn:microsoft.com/office/officeart/2008/layout/IncreasingCircleProcess"/>
    <dgm:cxn modelId="{AF6D1CF6-13DB-456D-B82E-A65A240BEE49}" type="presOf" srcId="{942248DB-2D6E-4B2C-B4F8-1D57E3E4788A}" destId="{37977252-37FA-42B9-9849-9BA4AB2A6210}" srcOrd="0" destOrd="0" presId="urn:microsoft.com/office/officeart/2008/layout/IncreasingCircleProcess"/>
    <dgm:cxn modelId="{39553DE3-BA84-4A81-BEB8-C719C8184A17}" type="presParOf" srcId="{B627D876-1E50-442A-BCAD-6A613678E0FA}" destId="{E4FC38AD-C022-43B9-899C-E19D7802B9EE}" srcOrd="0" destOrd="0" presId="urn:microsoft.com/office/officeart/2008/layout/IncreasingCircleProcess"/>
    <dgm:cxn modelId="{137DFD9F-626D-46B1-AD18-996983B9E5A8}" type="presParOf" srcId="{E4FC38AD-C022-43B9-899C-E19D7802B9EE}" destId="{D65AD5F1-1AD5-4803-8262-C02F60AF6868}" srcOrd="0" destOrd="0" presId="urn:microsoft.com/office/officeart/2008/layout/IncreasingCircleProcess"/>
    <dgm:cxn modelId="{9B818B8E-81A1-4180-8F8E-15DED55CBEB6}" type="presParOf" srcId="{E4FC38AD-C022-43B9-899C-E19D7802B9EE}" destId="{6816B69A-6CDC-413B-8458-24A7B5FE8AE4}" srcOrd="1" destOrd="0" presId="urn:microsoft.com/office/officeart/2008/layout/IncreasingCircleProcess"/>
    <dgm:cxn modelId="{96329C93-2F0F-4548-AF7A-BF5A7286F766}" type="presParOf" srcId="{E4FC38AD-C022-43B9-899C-E19D7802B9EE}" destId="{1AF60578-31BD-403E-A88A-5C0BB8BFACD8}" srcOrd="2" destOrd="0" presId="urn:microsoft.com/office/officeart/2008/layout/IncreasingCircleProcess"/>
    <dgm:cxn modelId="{5B755B20-DEEF-4920-B0EF-351E1FEC490E}" type="presParOf" srcId="{E4FC38AD-C022-43B9-899C-E19D7802B9EE}" destId="{37977252-37FA-42B9-9849-9BA4AB2A6210}" srcOrd="3" destOrd="0" presId="urn:microsoft.com/office/officeart/2008/layout/IncreasingCircleProcess"/>
    <dgm:cxn modelId="{5C8A0F4B-C937-4BE2-8EBE-0CF03DF20F29}" type="presParOf" srcId="{B627D876-1E50-442A-BCAD-6A613678E0FA}" destId="{C3F4BF8D-73E4-42C6-9385-20044EE61ED2}" srcOrd="1" destOrd="0" presId="urn:microsoft.com/office/officeart/2008/layout/IncreasingCircleProcess"/>
    <dgm:cxn modelId="{FB07AE86-0459-4975-B30A-071BBA597DBF}" type="presParOf" srcId="{B627D876-1E50-442A-BCAD-6A613678E0FA}" destId="{4A8C1A5A-68C6-419F-9E9F-6F1FD1F8DBF6}" srcOrd="2" destOrd="0" presId="urn:microsoft.com/office/officeart/2008/layout/IncreasingCircleProcess"/>
    <dgm:cxn modelId="{DD0BF838-3839-4D30-AECA-CFE2BDCC63FD}" type="presParOf" srcId="{4A8C1A5A-68C6-419F-9E9F-6F1FD1F8DBF6}" destId="{97C5F68E-2865-4D05-9ADE-F2C7A302E579}" srcOrd="0" destOrd="0" presId="urn:microsoft.com/office/officeart/2008/layout/IncreasingCircleProcess"/>
    <dgm:cxn modelId="{F936F466-0F2C-482F-BC80-F5025384EA86}" type="presParOf" srcId="{4A8C1A5A-68C6-419F-9E9F-6F1FD1F8DBF6}" destId="{4C41B93E-5A19-4CBA-9BE9-61AC10BB0785}" srcOrd="1" destOrd="0" presId="urn:microsoft.com/office/officeart/2008/layout/IncreasingCircleProcess"/>
    <dgm:cxn modelId="{52EDC04A-D6B1-4EE1-96DF-817E672D4D0D}" type="presParOf" srcId="{4A8C1A5A-68C6-419F-9E9F-6F1FD1F8DBF6}" destId="{B0B0F8D0-BF9B-4AEF-A040-2127F6FA3E58}" srcOrd="2" destOrd="0" presId="urn:microsoft.com/office/officeart/2008/layout/IncreasingCircleProcess"/>
    <dgm:cxn modelId="{A0E82822-6250-4FDD-8C38-F3A7F0680831}" type="presParOf" srcId="{4A8C1A5A-68C6-419F-9E9F-6F1FD1F8DBF6}" destId="{99315F5B-36BA-4656-8CFB-89E7FF8D4A9D}" srcOrd="3" destOrd="0" presId="urn:microsoft.com/office/officeart/2008/layout/IncreasingCircleProcess"/>
    <dgm:cxn modelId="{029A8C0B-3314-481E-8C6B-E7C0F77F38CC}" type="presParOf" srcId="{B627D876-1E50-442A-BCAD-6A613678E0FA}" destId="{107725C5-2363-4D12-A7DC-12F1CA6429D5}" srcOrd="3" destOrd="0" presId="urn:microsoft.com/office/officeart/2008/layout/IncreasingCircleProcess"/>
    <dgm:cxn modelId="{39D8AF83-A5D8-4105-B4B3-4BE1CB8CB3A5}" type="presParOf" srcId="{B627D876-1E50-442A-BCAD-6A613678E0FA}" destId="{AAA7A2E8-F28B-49D7-969C-14077DF60CB7}" srcOrd="4" destOrd="0" presId="urn:microsoft.com/office/officeart/2008/layout/IncreasingCircleProcess"/>
    <dgm:cxn modelId="{09767B23-56C5-43A8-989C-7B9A14FC8575}" type="presParOf" srcId="{AAA7A2E8-F28B-49D7-969C-14077DF60CB7}" destId="{B88F21A6-2E50-4DA1-AA85-57F562ACDC20}" srcOrd="0" destOrd="0" presId="urn:microsoft.com/office/officeart/2008/layout/IncreasingCircleProcess"/>
    <dgm:cxn modelId="{E246FDEA-04B6-424B-8991-6E71B47F7BCC}" type="presParOf" srcId="{AAA7A2E8-F28B-49D7-969C-14077DF60CB7}" destId="{390513FF-EF3D-4BC8-B381-64756CEAD346}" srcOrd="1" destOrd="0" presId="urn:microsoft.com/office/officeart/2008/layout/IncreasingCircleProcess"/>
    <dgm:cxn modelId="{55FCF496-C2C3-474B-A6E9-C28874BFCCDB}" type="presParOf" srcId="{AAA7A2E8-F28B-49D7-969C-14077DF60CB7}" destId="{70D7C3A9-C33D-4294-8721-B01F406EB43E}" srcOrd="2" destOrd="0" presId="urn:microsoft.com/office/officeart/2008/layout/IncreasingCircleProcess"/>
    <dgm:cxn modelId="{1A80EE3B-C761-436D-98CE-1C7A7573FCC6}" type="presParOf" srcId="{AAA7A2E8-F28B-49D7-969C-14077DF60CB7}" destId="{AFBA78D8-25DE-40FD-AF09-575B9B2C3802}" srcOrd="3" destOrd="0" presId="urn:microsoft.com/office/officeart/2008/layout/IncreasingCircleProcess"/>
    <dgm:cxn modelId="{7C901D3E-BAD8-42E6-B9FD-2F0ED5CDBB18}" type="presParOf" srcId="{B627D876-1E50-442A-BCAD-6A613678E0FA}" destId="{D62BC40F-2E57-4EE8-A96E-D03E938F8C87}" srcOrd="5" destOrd="0" presId="urn:microsoft.com/office/officeart/2008/layout/IncreasingCircleProcess"/>
    <dgm:cxn modelId="{7E0BEAFE-A684-4B3C-A63B-8CA161FA5920}" type="presParOf" srcId="{B627D876-1E50-442A-BCAD-6A613678E0FA}" destId="{33774EF9-FE79-465E-871D-599E18A5280C}" srcOrd="6" destOrd="0" presId="urn:microsoft.com/office/officeart/2008/layout/IncreasingCircleProcess"/>
    <dgm:cxn modelId="{56080619-40BF-41DC-A698-63DE497C868C}" type="presParOf" srcId="{33774EF9-FE79-465E-871D-599E18A5280C}" destId="{A3B581B0-69D9-491B-B289-0B441614697A}" srcOrd="0" destOrd="0" presId="urn:microsoft.com/office/officeart/2008/layout/IncreasingCircleProcess"/>
    <dgm:cxn modelId="{54BC374F-18DA-4C13-B380-7E03F59639DB}" type="presParOf" srcId="{33774EF9-FE79-465E-871D-599E18A5280C}" destId="{52D48B61-3969-479F-B7CF-BC50044D6B4E}" srcOrd="1" destOrd="0" presId="urn:microsoft.com/office/officeart/2008/layout/IncreasingCircleProcess"/>
    <dgm:cxn modelId="{CF853A2F-6A35-44D8-984F-2D7EC6E7BA2E}" type="presParOf" srcId="{33774EF9-FE79-465E-871D-599E18A5280C}" destId="{E4E5CC8E-F8E7-4637-8BD1-77537860F65A}" srcOrd="2" destOrd="0" presId="urn:microsoft.com/office/officeart/2008/layout/IncreasingCircleProcess"/>
    <dgm:cxn modelId="{10721BED-FBBF-4A9E-AAC0-254FCA5A7BC2}" type="presParOf" srcId="{33774EF9-FE79-465E-871D-599E18A5280C}" destId="{6A5ED791-A10B-4BFF-83D0-2D4758B9D54C}" srcOrd="3" destOrd="0" presId="urn:microsoft.com/office/officeart/2008/layout/IncreasingCircleProcess"/>
    <dgm:cxn modelId="{9A6CED9F-B51B-4882-B4B6-5CFDF952987A}" type="presParOf" srcId="{B627D876-1E50-442A-BCAD-6A613678E0FA}" destId="{52D541FD-6D68-4A1B-9F31-E524011AB634}" srcOrd="7" destOrd="0" presId="urn:microsoft.com/office/officeart/2008/layout/IncreasingCircleProcess"/>
    <dgm:cxn modelId="{73F76603-34DF-4C34-9F4A-FB6E7DAA5B01}" type="presParOf" srcId="{B627D876-1E50-442A-BCAD-6A613678E0FA}" destId="{C147CB7C-BB19-48AF-BA6B-DEB789C0D4CA}" srcOrd="8" destOrd="0" presId="urn:microsoft.com/office/officeart/2008/layout/IncreasingCircleProcess"/>
    <dgm:cxn modelId="{81C97980-F6DB-4F95-8B4D-F596874A84B5}" type="presParOf" srcId="{C147CB7C-BB19-48AF-BA6B-DEB789C0D4CA}" destId="{35B14FD2-7726-4D44-AEB6-1BE6614CC51E}" srcOrd="0" destOrd="0" presId="urn:microsoft.com/office/officeart/2008/layout/IncreasingCircleProcess"/>
    <dgm:cxn modelId="{3B3FAFB2-F4E7-4373-8F16-D36EA5D721D1}" type="presParOf" srcId="{C147CB7C-BB19-48AF-BA6B-DEB789C0D4CA}" destId="{C84328E5-850F-4B0A-88E0-B4E8C8EE2242}" srcOrd="1" destOrd="0" presId="urn:microsoft.com/office/officeart/2008/layout/IncreasingCircleProcess"/>
    <dgm:cxn modelId="{93C7B3D9-45DC-45D1-A2DA-694A2EC6EAD5}" type="presParOf" srcId="{C147CB7C-BB19-48AF-BA6B-DEB789C0D4CA}" destId="{1C40EFC5-9380-4939-B1D4-83242B4BB224}" srcOrd="2" destOrd="0" presId="urn:microsoft.com/office/officeart/2008/layout/IncreasingCircleProcess"/>
    <dgm:cxn modelId="{DE150698-219D-496D-9627-84D0A0EA4466}" type="presParOf" srcId="{C147CB7C-BB19-48AF-BA6B-DEB789C0D4CA}" destId="{101E3F1A-775E-4A37-AA6C-F1E302DED4E4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AD5F1-1AD5-4803-8262-C02F60AF6868}">
      <dsp:nvSpPr>
        <dsp:cNvPr id="0" name=""/>
        <dsp:cNvSpPr/>
      </dsp:nvSpPr>
      <dsp:spPr>
        <a:xfrm>
          <a:off x="1910" y="0"/>
          <a:ext cx="377286" cy="3772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B69A-6CDC-413B-8458-24A7B5FE8AE4}">
      <dsp:nvSpPr>
        <dsp:cNvPr id="0" name=""/>
        <dsp:cNvSpPr/>
      </dsp:nvSpPr>
      <dsp:spPr>
        <a:xfrm>
          <a:off x="39639" y="37728"/>
          <a:ext cx="301828" cy="301828"/>
        </a:xfrm>
        <a:prstGeom prst="chord">
          <a:avLst>
            <a:gd name="adj1" fmla="val 2332194"/>
            <a:gd name="adj2" fmla="val 858780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60578-31BD-403E-A88A-5C0BB8BFACD8}">
      <dsp:nvSpPr>
        <dsp:cNvPr id="0" name=""/>
        <dsp:cNvSpPr/>
      </dsp:nvSpPr>
      <dsp:spPr>
        <a:xfrm>
          <a:off x="153745" y="779539"/>
          <a:ext cx="1218632" cy="1587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0" i="1" kern="1200" dirty="0" smtClean="0"/>
            <a:t>Dette kan ikke skje meg.</a:t>
          </a:r>
          <a:endParaRPr lang="nb-NO" sz="1400" b="0" i="1" kern="1200" dirty="0"/>
        </a:p>
      </dsp:txBody>
      <dsp:txXfrm>
        <a:off x="153745" y="779539"/>
        <a:ext cx="1218632" cy="1587745"/>
      </dsp:txXfrm>
    </dsp:sp>
    <dsp:sp modelId="{37977252-37FA-42B9-9849-9BA4AB2A6210}">
      <dsp:nvSpPr>
        <dsp:cNvPr id="0" name=""/>
        <dsp:cNvSpPr/>
      </dsp:nvSpPr>
      <dsp:spPr>
        <a:xfrm>
          <a:off x="457798" y="0"/>
          <a:ext cx="1116137" cy="37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Benektelse</a:t>
          </a:r>
          <a:endParaRPr lang="nb-NO" sz="1400" b="1" kern="1200" dirty="0"/>
        </a:p>
      </dsp:txBody>
      <dsp:txXfrm>
        <a:off x="457798" y="0"/>
        <a:ext cx="1116137" cy="377286"/>
      </dsp:txXfrm>
    </dsp:sp>
    <dsp:sp modelId="{97C5F68E-2865-4D05-9ADE-F2C7A302E579}">
      <dsp:nvSpPr>
        <dsp:cNvPr id="0" name=""/>
        <dsp:cNvSpPr/>
      </dsp:nvSpPr>
      <dsp:spPr>
        <a:xfrm>
          <a:off x="1703784" y="0"/>
          <a:ext cx="377286" cy="3772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1B93E-5A19-4CBA-9BE9-61AC10BB0785}">
      <dsp:nvSpPr>
        <dsp:cNvPr id="0" name=""/>
        <dsp:cNvSpPr/>
      </dsp:nvSpPr>
      <dsp:spPr>
        <a:xfrm>
          <a:off x="1741513" y="37728"/>
          <a:ext cx="301828" cy="301828"/>
        </a:xfrm>
        <a:prstGeom prst="chord">
          <a:avLst>
            <a:gd name="adj1" fmla="val 692220"/>
            <a:gd name="adj2" fmla="val 1010778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0F8D0-BF9B-4AEF-A040-2127F6FA3E58}">
      <dsp:nvSpPr>
        <dsp:cNvPr id="0" name=""/>
        <dsp:cNvSpPr/>
      </dsp:nvSpPr>
      <dsp:spPr>
        <a:xfrm>
          <a:off x="1738162" y="779539"/>
          <a:ext cx="1116137" cy="1587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i="1" kern="1200" dirty="0" smtClean="0"/>
            <a:t>Hvorfor skjer dette? Hvem har skylden?</a:t>
          </a:r>
          <a:endParaRPr lang="nb-NO" sz="1400" i="1" kern="1200" dirty="0"/>
        </a:p>
      </dsp:txBody>
      <dsp:txXfrm>
        <a:off x="1738162" y="779539"/>
        <a:ext cx="1116137" cy="1587745"/>
      </dsp:txXfrm>
    </dsp:sp>
    <dsp:sp modelId="{99315F5B-36BA-4656-8CFB-89E7FF8D4A9D}">
      <dsp:nvSpPr>
        <dsp:cNvPr id="0" name=""/>
        <dsp:cNvSpPr/>
      </dsp:nvSpPr>
      <dsp:spPr>
        <a:xfrm>
          <a:off x="2159671" y="0"/>
          <a:ext cx="1116137" cy="37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Sinne</a:t>
          </a:r>
          <a:endParaRPr lang="nb-NO" sz="1400" b="1" kern="1200" dirty="0"/>
        </a:p>
      </dsp:txBody>
      <dsp:txXfrm>
        <a:off x="2159671" y="0"/>
        <a:ext cx="1116137" cy="377286"/>
      </dsp:txXfrm>
    </dsp:sp>
    <dsp:sp modelId="{B88F21A6-2E50-4DA1-AA85-57F562ACDC20}">
      <dsp:nvSpPr>
        <dsp:cNvPr id="0" name=""/>
        <dsp:cNvSpPr/>
      </dsp:nvSpPr>
      <dsp:spPr>
        <a:xfrm>
          <a:off x="3354411" y="0"/>
          <a:ext cx="377286" cy="3772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513FF-EF3D-4BC8-B381-64756CEAD346}">
      <dsp:nvSpPr>
        <dsp:cNvPr id="0" name=""/>
        <dsp:cNvSpPr/>
      </dsp:nvSpPr>
      <dsp:spPr>
        <a:xfrm>
          <a:off x="3392139" y="37728"/>
          <a:ext cx="301828" cy="301828"/>
        </a:xfrm>
        <a:prstGeom prst="chord">
          <a:avLst>
            <a:gd name="adj1" fmla="val 20907780"/>
            <a:gd name="adj2" fmla="val 1149222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7C3A9-C33D-4294-8721-B01F406EB43E}">
      <dsp:nvSpPr>
        <dsp:cNvPr id="0" name=""/>
        <dsp:cNvSpPr/>
      </dsp:nvSpPr>
      <dsp:spPr>
        <a:xfrm>
          <a:off x="3466628" y="779539"/>
          <a:ext cx="1116137" cy="1587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i="1" kern="1200" dirty="0" smtClean="0"/>
            <a:t>Få dette til å forsvinne, så lover jeg at jeg skal …</a:t>
          </a:r>
          <a:endParaRPr lang="nb-NO" sz="1400" i="1" kern="1200" dirty="0"/>
        </a:p>
      </dsp:txBody>
      <dsp:txXfrm>
        <a:off x="3466628" y="779539"/>
        <a:ext cx="1116137" cy="1587745"/>
      </dsp:txXfrm>
    </dsp:sp>
    <dsp:sp modelId="{AFBA78D8-25DE-40FD-AF09-575B9B2C3802}">
      <dsp:nvSpPr>
        <dsp:cNvPr id="0" name=""/>
        <dsp:cNvSpPr/>
      </dsp:nvSpPr>
      <dsp:spPr>
        <a:xfrm>
          <a:off x="3810298" y="0"/>
          <a:ext cx="1116137" cy="37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Forhandling</a:t>
          </a:r>
          <a:endParaRPr lang="nb-NO" sz="1400" b="1" kern="1200" dirty="0"/>
        </a:p>
      </dsp:txBody>
      <dsp:txXfrm>
        <a:off x="3810298" y="0"/>
        <a:ext cx="1116137" cy="377286"/>
      </dsp:txXfrm>
    </dsp:sp>
    <dsp:sp modelId="{A3B581B0-69D9-491B-B289-0B441614697A}">
      <dsp:nvSpPr>
        <dsp:cNvPr id="0" name=""/>
        <dsp:cNvSpPr/>
      </dsp:nvSpPr>
      <dsp:spPr>
        <a:xfrm>
          <a:off x="5005037" y="0"/>
          <a:ext cx="377286" cy="3772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48B61-3969-479F-B7CF-BC50044D6B4E}">
      <dsp:nvSpPr>
        <dsp:cNvPr id="0" name=""/>
        <dsp:cNvSpPr/>
      </dsp:nvSpPr>
      <dsp:spPr>
        <a:xfrm>
          <a:off x="5042766" y="37728"/>
          <a:ext cx="301828" cy="301828"/>
        </a:xfrm>
        <a:prstGeom prst="chord">
          <a:avLst>
            <a:gd name="adj1" fmla="val 19267806"/>
            <a:gd name="adj2" fmla="val 13012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CC8E-F8E7-4637-8BD1-77537860F65A}">
      <dsp:nvSpPr>
        <dsp:cNvPr id="0" name=""/>
        <dsp:cNvSpPr/>
      </dsp:nvSpPr>
      <dsp:spPr>
        <a:xfrm>
          <a:off x="5460924" y="377286"/>
          <a:ext cx="1116137" cy="1587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/>
        </a:p>
      </dsp:txBody>
      <dsp:txXfrm>
        <a:off x="5460924" y="377286"/>
        <a:ext cx="1116137" cy="1587745"/>
      </dsp:txXfrm>
    </dsp:sp>
    <dsp:sp modelId="{6A5ED791-A10B-4BFF-83D0-2D4758B9D54C}">
      <dsp:nvSpPr>
        <dsp:cNvPr id="0" name=""/>
        <dsp:cNvSpPr/>
      </dsp:nvSpPr>
      <dsp:spPr>
        <a:xfrm>
          <a:off x="5460924" y="0"/>
          <a:ext cx="1116137" cy="37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Depresjon</a:t>
          </a:r>
          <a:endParaRPr lang="nb-NO" sz="1400" b="1" kern="1200" dirty="0"/>
        </a:p>
      </dsp:txBody>
      <dsp:txXfrm>
        <a:off x="5460924" y="0"/>
        <a:ext cx="1116137" cy="377286"/>
      </dsp:txXfrm>
    </dsp:sp>
    <dsp:sp modelId="{35B14FD2-7726-4D44-AEB6-1BE6614CC51E}">
      <dsp:nvSpPr>
        <dsp:cNvPr id="0" name=""/>
        <dsp:cNvSpPr/>
      </dsp:nvSpPr>
      <dsp:spPr>
        <a:xfrm>
          <a:off x="6655664" y="0"/>
          <a:ext cx="377286" cy="37728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328E5-850F-4B0A-88E0-B4E8C8EE2242}">
      <dsp:nvSpPr>
        <dsp:cNvPr id="0" name=""/>
        <dsp:cNvSpPr/>
      </dsp:nvSpPr>
      <dsp:spPr>
        <a:xfrm>
          <a:off x="6693392" y="37728"/>
          <a:ext cx="301828" cy="301828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E3F1A-775E-4A37-AA6C-F1E302DED4E4}">
      <dsp:nvSpPr>
        <dsp:cNvPr id="0" name=""/>
        <dsp:cNvSpPr/>
      </dsp:nvSpPr>
      <dsp:spPr>
        <a:xfrm>
          <a:off x="7111551" y="0"/>
          <a:ext cx="1116137" cy="3772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 smtClean="0"/>
            <a:t>Aksept</a:t>
          </a:r>
          <a:endParaRPr lang="nb-NO" sz="1400" b="1" kern="1200" dirty="0"/>
        </a:p>
      </dsp:txBody>
      <dsp:txXfrm>
        <a:off x="7111551" y="0"/>
        <a:ext cx="1116137" cy="377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F146-1CC8-466D-A7BB-63E1D7F64613}" type="datetimeFigureOut">
              <a:rPr lang="nb-NO" smtClean="0"/>
              <a:pPr/>
              <a:t>06.12.2015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7DCAA-ED4E-46CA-BAFF-742DE20CC27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933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402B326-299B-47BD-AFF8-11D7821D2435}" type="slidenum">
              <a:rPr lang="nb-NO" altLang="nb-NO" smtClean="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defRPr/>
              </a:pPr>
              <a:t>13</a:t>
            </a:fld>
            <a:endParaRPr lang="nb-NO" altLang="nb-NO" smtClean="0">
              <a:ea typeface="ＭＳ Ｐゴシック" pitchFamily="34" charset="-128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sz="100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nb-NO" smtClean="0">
              <a:ea typeface="ＭＳ Ｐゴシック" pitchFamily="34" charset="-128"/>
            </a:endParaRPr>
          </a:p>
          <a:p>
            <a:endParaRPr lang="nb-NO" altLang="nb-NO" smtClean="0">
              <a:ea typeface="ＭＳ Ｐゴシック" pitchFamily="34" charset="-128"/>
            </a:endParaRPr>
          </a:p>
        </p:txBody>
      </p:sp>
      <p:sp>
        <p:nvSpPr>
          <p:cNvPr id="11264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ED4F3DB-04D7-4AF2-B45C-85CD27E9EA40}" type="slidenum">
              <a:rPr lang="nb-NO" altLang="nb-NO" smtClean="0">
                <a:ea typeface="ＭＳ Ｐゴシック" pitchFamily="34" charset="-128"/>
              </a:rPr>
              <a:pPr eaLnBrk="1" hangingPunct="1">
                <a:spcBef>
                  <a:spcPct val="0"/>
                </a:spcBef>
                <a:defRPr/>
              </a:pPr>
              <a:t>19</a:t>
            </a:fld>
            <a:endParaRPr lang="nb-NO" altLang="nb-NO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28" name="Plassholder for dato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0DCC2A0-3E75-41FE-A6B6-EA1DB1AE6564}" type="datetime1">
              <a:rPr lang="en-GB" smtClean="0"/>
              <a:t>06/12/2015</a:t>
            </a:fld>
            <a:endParaRPr lang="en-GB"/>
          </a:p>
        </p:txBody>
      </p:sp>
      <p:sp>
        <p:nvSpPr>
          <p:cNvPr id="17" name="Plassholder for bunntekst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Plassholder for lysbildenumm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Rektangel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ktangel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ktangel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2BA8-E816-4C4B-B0E4-A5AF3C162717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C768-7D3A-4959-8D68-7C258F04B238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tt linj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Likebent trekant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 linj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tel, tekst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1513" y="396875"/>
            <a:ext cx="7300912" cy="835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517650"/>
            <a:ext cx="3810000" cy="46609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iagram 3"/>
          <p:cNvSpPr>
            <a:spLocks noGrp="1"/>
          </p:cNvSpPr>
          <p:nvPr>
            <p:ph type="chart" sz="half" idx="2"/>
          </p:nvPr>
        </p:nvSpPr>
        <p:spPr>
          <a:xfrm>
            <a:off x="4648200" y="1517650"/>
            <a:ext cx="3810000" cy="4660900"/>
          </a:xfrm>
        </p:spPr>
        <p:txBody>
          <a:bodyPr/>
          <a:lstStyle/>
          <a:p>
            <a:pPr lvl="0"/>
            <a:endParaRPr lang="nb-NO" noProof="0" smtClean="0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altLang="nb-NO"/>
              <a:t>Side  </a:t>
            </a:r>
            <a:fld id="{67A5A095-75FE-4715-9190-B09CEC78F5D5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522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8984-B086-4841-B6C8-1AB0D87D5EBA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F5F762F-A45D-40F4-8369-23D6C0CE5CD1}" type="datetime1">
              <a:rPr lang="en-GB" smtClean="0"/>
              <a:t>06/12/2015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ktangel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7B84-D272-44B1-AEEF-384CF2408363}" type="datetime1">
              <a:rPr lang="en-GB" smtClean="0"/>
              <a:t>06/12/2015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0DE31-10A0-41D0-9E8E-65559BBE3AA4}" type="datetime1">
              <a:rPr lang="en-GB" smtClean="0"/>
              <a:t>06/12/2015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4B07E-4A16-4F48-BA1B-EE1BD01DC9A0}" type="datetime1">
              <a:rPr lang="en-GB" smtClean="0"/>
              <a:t>06/12/2015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Likebent trekan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1204-7C2B-4207-B7DD-DFD3BE2CE3E1}" type="datetime1">
              <a:rPr lang="en-GB" smtClean="0"/>
              <a:t>06/12/2015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Rett linj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Likebent trekant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393BC-31E6-4762-81BF-8B86A81675B2}" type="datetime1">
              <a:rPr lang="en-GB" smtClean="0"/>
              <a:t>06/12/2015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 linj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Likebent trekan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lassholder for innhold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nb-NO" smtClean="0"/>
              <a:t>Klikk ikonet for å legge til et bilde</a:t>
            </a:r>
            <a:endParaRPr kumimoji="0" lang="en-US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FBD4-4ED1-44E3-9F53-AAAAC8058513}" type="datetime1">
              <a:rPr lang="en-GB" smtClean="0"/>
              <a:t>06/12/2015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tt linj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Likebent trekant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tittel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13" name="Plassholder for teks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65FCBD-A9D0-4A49-B654-189D68E6425C}" type="datetime1">
              <a:rPr lang="en-GB" smtClean="0"/>
              <a:t>06/12/2015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1B89D3-DA1B-4D9A-AAD3-33D4BE17FF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8" name="Rett linj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tt linj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Likebent trekant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://oslo-psykologene.no/tap-og-sorg/hva-er-sorg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postmottak.bufdir@bufetat.no?subject=Sp&#248;rsm&#229;l%20om%20kurs%20for%20tilsynspersoner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hyperlink" Target="colourbox.com" TargetMode="External"/><Relationship Id="rId4" Type="http://schemas.openxmlformats.org/officeDocument/2006/relationships/hyperlink" Target="http://www.bufdir.no/fosterhje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hyperlink" Target="http://www.bufdir.no/Statistikk_og_analyse/Barnevern/Barn_og_unge_med_tiltak_fra_barnevernet/Barn_og_unge_plassert_utenfor_hjemm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Fosterbarna</a:t>
            </a:r>
            <a:endParaRPr lang="nb-NO" dirty="0"/>
          </a:p>
        </p:txBody>
      </p:sp>
      <p:sp>
        <p:nvSpPr>
          <p:cNvPr id="9" name="Undertittel 2"/>
          <p:cNvSpPr txBox="1">
            <a:spLocks/>
          </p:cNvSpPr>
          <p:nvPr/>
        </p:nvSpPr>
        <p:spPr>
          <a:xfrm>
            <a:off x="1219200" y="5055840"/>
            <a:ext cx="6858000" cy="67741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 smtClean="0"/>
              <a:t>Modul 2</a:t>
            </a:r>
          </a:p>
          <a:p>
            <a:r>
              <a:rPr lang="nb-NO" sz="1700" dirty="0" smtClean="0"/>
              <a:t>Opplæring for tilsynspersoner</a:t>
            </a: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35846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Barn og unges psykiske helse</a:t>
            </a:r>
            <a:r>
              <a:rPr lang="nb-NO" dirty="0"/>
              <a:t> </a:t>
            </a:r>
            <a:r>
              <a:rPr lang="nb-NO" dirty="0" smtClean="0"/>
              <a:t>- 1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nb-NO" dirty="0" smtClean="0"/>
              <a:t>Barn </a:t>
            </a:r>
            <a:r>
              <a:rPr lang="nb-NO" dirty="0"/>
              <a:t>og unge </a:t>
            </a:r>
            <a:r>
              <a:rPr lang="nb-NO" dirty="0" smtClean="0"/>
              <a:t>med tiltak fra barnevernet</a:t>
            </a:r>
          </a:p>
          <a:p>
            <a:pPr lvl="0"/>
            <a:endParaRPr lang="nb-NO" dirty="0"/>
          </a:p>
          <a:p>
            <a:pPr lvl="1"/>
            <a:r>
              <a:rPr lang="nb-NO" dirty="0" smtClean="0"/>
              <a:t>har </a:t>
            </a:r>
            <a:r>
              <a:rPr lang="nb-NO" dirty="0"/>
              <a:t>flere barnepsykiatriske diagnoser enn </a:t>
            </a:r>
            <a:r>
              <a:rPr lang="nb-NO" dirty="0" smtClean="0"/>
              <a:t>sine jevnaldrende</a:t>
            </a:r>
          </a:p>
          <a:p>
            <a:pPr lvl="0"/>
            <a:endParaRPr lang="nb-NO" dirty="0"/>
          </a:p>
          <a:p>
            <a:pPr lvl="1"/>
            <a:r>
              <a:rPr lang="nb-NO" dirty="0" smtClean="0"/>
              <a:t>viser flere </a:t>
            </a:r>
            <a:r>
              <a:rPr lang="nb-NO" dirty="0"/>
              <a:t>atferdsproblemer og større grad av </a:t>
            </a:r>
            <a:r>
              <a:rPr lang="nb-NO" dirty="0" smtClean="0"/>
              <a:t>hyperaktivitet enn sine jevnaldrende</a:t>
            </a:r>
          </a:p>
          <a:p>
            <a:pPr lvl="1"/>
            <a:endParaRPr lang="nb-NO" dirty="0" smtClean="0"/>
          </a:p>
          <a:p>
            <a:pPr lvl="0"/>
            <a:r>
              <a:rPr lang="nb-NO" dirty="0" smtClean="0"/>
              <a:t>Gutter </a:t>
            </a:r>
            <a:r>
              <a:rPr lang="nb-NO" dirty="0"/>
              <a:t>er mer utsatt for psykiske vansker enn </a:t>
            </a:r>
            <a:r>
              <a:rPr lang="nb-NO" dirty="0" smtClean="0"/>
              <a:t>jenter</a:t>
            </a:r>
          </a:p>
          <a:p>
            <a:pPr lvl="0"/>
            <a:endParaRPr lang="nb-NO" dirty="0"/>
          </a:p>
          <a:p>
            <a:pPr lvl="0"/>
            <a:r>
              <a:rPr lang="nb-NO" dirty="0" smtClean="0"/>
              <a:t>Stabilitet </a:t>
            </a:r>
            <a:r>
              <a:rPr lang="nb-NO" dirty="0"/>
              <a:t>i plasseringsforløpet skaper bedre vilkår for psykisk helse enn ustabile </a:t>
            </a:r>
            <a:r>
              <a:rPr lang="nb-NO" dirty="0" smtClean="0"/>
              <a:t>forløp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2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464653"/>
                </a:solidFill>
              </a:rPr>
              <a:t>Barn og unges psykiske helse - </a:t>
            </a:r>
            <a:r>
              <a:rPr lang="nb-NO" dirty="0" smtClean="0">
                <a:solidFill>
                  <a:srgbClr val="464653"/>
                </a:solidFill>
              </a:rPr>
              <a:t>2</a:t>
            </a:r>
            <a:endParaRPr lang="nb-NO" sz="41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Fosterbarn </a:t>
            </a:r>
            <a:r>
              <a:rPr lang="nb-NO" dirty="0"/>
              <a:t>ser ut til å </a:t>
            </a:r>
            <a:r>
              <a:rPr lang="nb-NO" dirty="0" smtClean="0"/>
              <a:t>ha bedre psykisk helse på </a:t>
            </a:r>
            <a:r>
              <a:rPr lang="nb-NO" dirty="0"/>
              <a:t>sikt enn barn som plasseres i institusjon eller </a:t>
            </a:r>
            <a:r>
              <a:rPr lang="nb-NO" dirty="0" smtClean="0"/>
              <a:t>som plasseres </a:t>
            </a:r>
            <a:r>
              <a:rPr lang="nb-NO" dirty="0"/>
              <a:t>når de er </a:t>
            </a:r>
            <a:r>
              <a:rPr lang="nb-NO" dirty="0" smtClean="0"/>
              <a:t>eldre</a:t>
            </a:r>
          </a:p>
          <a:p>
            <a:endParaRPr lang="nb-NO" dirty="0"/>
          </a:p>
          <a:p>
            <a:r>
              <a:rPr lang="nb-NO" dirty="0" smtClean="0"/>
              <a:t>En </a:t>
            </a:r>
            <a:r>
              <a:rPr lang="nb-NO" dirty="0"/>
              <a:t>nyere norsk undersøkelse over et utvalg fosterbarn viser dessuten høy </a:t>
            </a:r>
            <a:r>
              <a:rPr lang="nb-NO" dirty="0" err="1" smtClean="0"/>
              <a:t>komorbiditet</a:t>
            </a:r>
            <a:r>
              <a:rPr lang="nb-NO" dirty="0" smtClean="0"/>
              <a:t> blant fosterbarn</a:t>
            </a:r>
          </a:p>
          <a:p>
            <a:pPr lvl="1"/>
            <a:r>
              <a:rPr lang="nb-NO" dirty="0" smtClean="0"/>
              <a:t>det </a:t>
            </a:r>
            <a:r>
              <a:rPr lang="nb-NO" dirty="0"/>
              <a:t>vil si at flere av barna </a:t>
            </a:r>
            <a:r>
              <a:rPr lang="nb-NO" dirty="0" smtClean="0"/>
              <a:t>hadde </a:t>
            </a:r>
            <a:r>
              <a:rPr lang="nb-NO" dirty="0"/>
              <a:t>mer enn </a:t>
            </a:r>
            <a:r>
              <a:rPr lang="nb-NO" dirty="0" smtClean="0"/>
              <a:t>én diagnose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08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Tilknytning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0934"/>
            <a:ext cx="5715000" cy="404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39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nb-NO" dirty="0" smtClean="0">
                <a:solidFill>
                  <a:srgbClr val="464653"/>
                </a:solidFill>
              </a:rPr>
              <a:t>Tilknytning</a:t>
            </a:r>
            <a:endParaRPr lang="nb-NO" altLang="nb-NO" dirty="0">
              <a:solidFill>
                <a:srgbClr val="464653"/>
              </a:solidFill>
            </a:endParaRPr>
          </a:p>
        </p:txBody>
      </p:sp>
      <p:sp>
        <p:nvSpPr>
          <p:cNvPr id="819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altLang="nb-NO" sz="900" smtClean="0">
                <a:ea typeface="ＭＳ Ｐゴシック" pitchFamily="34" charset="-128"/>
              </a:rPr>
              <a:t>Slide nr </a:t>
            </a:r>
            <a:fld id="{C3CA29B2-4A6E-47E7-B369-201ED5154AA2}" type="slidenum">
              <a:rPr lang="nb-NO" altLang="nb-NO" sz="900" smtClean="0"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nb-NO" altLang="nb-NO" sz="900" smtClean="0">
              <a:ea typeface="ＭＳ Ｐゴシック" pitchFamily="34" charset="-128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sz="2800" dirty="0" smtClean="0"/>
              <a:t>Tilknytning er:</a:t>
            </a:r>
          </a:p>
          <a:p>
            <a:pPr lvl="1">
              <a:lnSpc>
                <a:spcPct val="90000"/>
              </a:lnSpc>
            </a:pPr>
            <a:r>
              <a:rPr lang="nb-NO" altLang="nb-NO" sz="2500" dirty="0" smtClean="0"/>
              <a:t>grunnlaget for menneskets utvikling</a:t>
            </a:r>
          </a:p>
          <a:p>
            <a:pPr lvl="1">
              <a:lnSpc>
                <a:spcPct val="90000"/>
              </a:lnSpc>
            </a:pPr>
            <a:r>
              <a:rPr lang="nb-NO" altLang="nb-NO" sz="2500" dirty="0"/>
              <a:t>uavhengig av biologiske bånd -</a:t>
            </a:r>
          </a:p>
          <a:p>
            <a:pPr lvl="1">
              <a:lnSpc>
                <a:spcPct val="90000"/>
              </a:lnSpc>
            </a:pPr>
            <a:r>
              <a:rPr lang="nb-NO" altLang="nb-NO" sz="2500" dirty="0"/>
              <a:t>uavhengig av </a:t>
            </a:r>
            <a:r>
              <a:rPr lang="nb-NO" altLang="nb-NO" sz="2500" b="1" dirty="0"/>
              <a:t>hvordan, i hvilken grad og på hvilken måte</a:t>
            </a:r>
            <a:r>
              <a:rPr lang="nb-NO" altLang="nb-NO" sz="2500" dirty="0"/>
              <a:t> denne personen ivaretar barnets fysiske, materielle og emosjonelle behov</a:t>
            </a:r>
          </a:p>
          <a:p>
            <a:pPr lvl="1">
              <a:lnSpc>
                <a:spcPct val="90000"/>
              </a:lnSpc>
            </a:pPr>
            <a:r>
              <a:rPr lang="nb-NO" altLang="nb-NO" sz="2500" dirty="0"/>
              <a:t>e</a:t>
            </a:r>
            <a:r>
              <a:rPr lang="nb-NO" altLang="nb-NO" sz="2500" dirty="0" smtClean="0"/>
              <a:t>n overlevelsesstrategi</a:t>
            </a:r>
            <a:endParaRPr lang="nb-NO" altLang="nb-NO" sz="2500" dirty="0"/>
          </a:p>
          <a:p>
            <a:pPr eaLnBrk="1" hangingPunct="1">
              <a:lnSpc>
                <a:spcPct val="90000"/>
              </a:lnSpc>
            </a:pPr>
            <a:endParaRPr lang="nb-NO" altLang="nb-NO" sz="2800" dirty="0" smtClean="0"/>
          </a:p>
          <a:p>
            <a:pPr eaLnBrk="1" hangingPunct="1">
              <a:lnSpc>
                <a:spcPct val="90000"/>
              </a:lnSpc>
            </a:pPr>
            <a:r>
              <a:rPr lang="nb-NO" altLang="nb-NO" sz="2800" dirty="0" smtClean="0"/>
              <a:t>Barn har en biologisk medfødt disposisjon til å knytte seg til den personen som ”er der over tid» (</a:t>
            </a:r>
            <a:r>
              <a:rPr lang="nb-NO" altLang="nb-NO" sz="2800" dirty="0" err="1" smtClean="0"/>
              <a:t>Bowlby</a:t>
            </a:r>
            <a:r>
              <a:rPr lang="nb-NO" altLang="nb-NO" sz="2800" dirty="0" smtClean="0"/>
              <a:t> 1988)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2958601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Trygg tilknytning </a:t>
            </a:r>
          </a:p>
        </p:txBody>
      </p:sp>
      <p:sp>
        <p:nvSpPr>
          <p:cNvPr id="41988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A7F7A3E1-77CA-41AC-9ECB-19FA85E5CA22}" type="slidenum">
              <a:rPr lang="nb-NO" sz="1000" smtClean="0"/>
              <a:pPr>
                <a:defRPr/>
              </a:pPr>
              <a:t>14</a:t>
            </a:fld>
            <a:endParaRPr lang="nb-NO" sz="1000" smtClean="0"/>
          </a:p>
        </p:txBody>
      </p:sp>
      <p:sp>
        <p:nvSpPr>
          <p:cNvPr id="4096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r>
              <a:rPr lang="nb-NO" dirty="0" smtClean="0"/>
              <a:t>Barn som erfarer sensitiv omsorg, som har omsorgspersoner som er stabilt tilstede for dem vil utvikle en trygg og god tilknytning.</a:t>
            </a:r>
          </a:p>
          <a:p>
            <a:pPr marL="0" indent="0" eaLnBrk="1" hangingPunct="1">
              <a:buFontTx/>
              <a:buNone/>
              <a:defRPr/>
            </a:pPr>
            <a:endParaRPr lang="nb-NO" dirty="0" smtClean="0"/>
          </a:p>
          <a:p>
            <a:pPr eaLnBrk="1" hangingPunct="1">
              <a:defRPr/>
            </a:pPr>
            <a:endParaRPr lang="nb-NO" dirty="0" smtClean="0"/>
          </a:p>
          <a:p>
            <a:pPr marL="0" indent="0" eaLnBrk="1" hangingPunct="1">
              <a:buFontTx/>
              <a:buNone/>
              <a:defRPr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013950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mtClean="0"/>
              <a:t>Utrygg tilknytning</a:t>
            </a:r>
          </a:p>
        </p:txBody>
      </p:sp>
      <p:sp>
        <p:nvSpPr>
          <p:cNvPr id="4301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4BE8B67-CB6B-4A33-9484-2080FD2A472F}" type="slidenum">
              <a:rPr lang="nb-NO" sz="1000" smtClean="0"/>
              <a:pPr>
                <a:defRPr/>
              </a:pPr>
              <a:t>15</a:t>
            </a:fld>
            <a:endParaRPr lang="nb-NO" sz="1000" smtClean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nb-NO" dirty="0" smtClean="0"/>
          </a:p>
          <a:p>
            <a:pPr eaLnBrk="1" hangingPunct="1">
              <a:defRPr/>
            </a:pPr>
            <a:r>
              <a:rPr lang="nb-NO" dirty="0" smtClean="0"/>
              <a:t>Barn som ikke erfarer sensitiv omsorg og som ikke har stabile voksne rundt seg utvikler en utrygg tilknytning.</a:t>
            </a:r>
          </a:p>
          <a:p>
            <a:pPr marL="0" indent="0" eaLnBrk="1" hangingPunct="1">
              <a:buFontTx/>
              <a:buNone/>
              <a:defRPr/>
            </a:pPr>
            <a:r>
              <a:rPr lang="nb-NO" dirty="0" smtClean="0"/>
              <a:t> </a:t>
            </a:r>
          </a:p>
          <a:p>
            <a:pPr>
              <a:defRPr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77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Tre ulike former for utrygg tilknytning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Unngående (unnvikende)</a:t>
            </a:r>
          </a:p>
          <a:p>
            <a:endParaRPr lang="nb-NO" dirty="0" smtClean="0"/>
          </a:p>
          <a:p>
            <a:r>
              <a:rPr lang="nb-NO" dirty="0" smtClean="0"/>
              <a:t>Ambivalent (motstridende)</a:t>
            </a:r>
          </a:p>
          <a:p>
            <a:endParaRPr lang="nb-NO" dirty="0" smtClean="0"/>
          </a:p>
          <a:p>
            <a:r>
              <a:rPr lang="nb-NO" dirty="0" smtClean="0"/>
              <a:t>Desorganisert</a:t>
            </a:r>
          </a:p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0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 smtClean="0"/>
              <a:t>Utrygg - unngående 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268760"/>
            <a:ext cx="8229600" cy="4678288"/>
          </a:xfrm>
        </p:spPr>
        <p:txBody>
          <a:bodyPr/>
          <a:lstStyle/>
          <a:p>
            <a:pPr>
              <a:defRPr/>
            </a:pPr>
            <a:endParaRPr lang="nb-NO" altLang="nb-NO" dirty="0" smtClean="0"/>
          </a:p>
          <a:p>
            <a:pPr>
              <a:defRPr/>
            </a:pPr>
            <a:r>
              <a:rPr lang="nb-NO" altLang="nb-NO" dirty="0" smtClean="0"/>
              <a:t>Barn som har </a:t>
            </a:r>
            <a:r>
              <a:rPr lang="nb-NO" altLang="nb-NO" dirty="0"/>
              <a:t>erfart en omsorg hvor </a:t>
            </a:r>
            <a:r>
              <a:rPr lang="nb-NO" altLang="nb-NO" dirty="0" smtClean="0"/>
              <a:t>det ofte  ikke </a:t>
            </a:r>
            <a:r>
              <a:rPr lang="nb-NO" altLang="nb-NO" dirty="0"/>
              <a:t>har </a:t>
            </a:r>
            <a:r>
              <a:rPr lang="nb-NO" altLang="nb-NO" dirty="0" smtClean="0"/>
              <a:t>opplevd å  </a:t>
            </a:r>
            <a:r>
              <a:rPr lang="nb-NO" altLang="nb-NO" dirty="0"/>
              <a:t>blitt sett og besvart </a:t>
            </a:r>
            <a:r>
              <a:rPr lang="nb-NO" altLang="nb-NO" dirty="0" smtClean="0"/>
              <a:t>eller har ofte blitt  avvist </a:t>
            </a:r>
            <a:r>
              <a:rPr lang="nb-NO" altLang="nb-NO" dirty="0"/>
              <a:t>og ignorert </a:t>
            </a:r>
            <a:r>
              <a:rPr lang="nb-NO" altLang="nb-NO" dirty="0" smtClean="0"/>
              <a:t>.</a:t>
            </a:r>
          </a:p>
          <a:p>
            <a:pPr marL="0" indent="0" eaLnBrk="1" hangingPunct="1">
              <a:buNone/>
            </a:pPr>
            <a:endParaRPr lang="nb-NO" altLang="nb-NO" dirty="0" smtClean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449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smtClean="0"/>
              <a:t>Utrygg - ambivalent</a:t>
            </a:r>
          </a:p>
        </p:txBody>
      </p:sp>
      <p:sp>
        <p:nvSpPr>
          <p:cNvPr id="23555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nb-NO" altLang="nb-NO" dirty="0" smtClean="0"/>
          </a:p>
          <a:p>
            <a:pPr>
              <a:defRPr/>
            </a:pPr>
            <a:r>
              <a:rPr lang="nb-NO" altLang="nb-NO" dirty="0" smtClean="0"/>
              <a:t>Barn som har erfart en omsorg hvor det noen ganger har blitt sett og besvart  og andre ganger blitt avvist og ignorert. </a:t>
            </a:r>
          </a:p>
          <a:p>
            <a:pPr marL="0" indent="0">
              <a:buNone/>
              <a:defRPr/>
            </a:pPr>
            <a:endParaRPr lang="nb-NO" altLang="nb-NO" dirty="0" smtClean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802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nb-NO" dirty="0" smtClean="0"/>
              <a:t>Utrygg - desorganisert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47472" indent="-347472">
              <a:spcBef>
                <a:spcPts val="672"/>
              </a:spcBef>
              <a:buSzPts val="2800"/>
              <a:buFont typeface="Arial"/>
              <a:buChar char="•"/>
            </a:pPr>
            <a:endParaRPr lang="nb-NO" sz="2800" dirty="0" smtClean="0">
              <a:solidFill>
                <a:srgbClr val="000000"/>
              </a:solidFill>
            </a:endParaRPr>
          </a:p>
          <a:p>
            <a:pPr marL="347472" indent="-347472">
              <a:spcBef>
                <a:spcPts val="672"/>
              </a:spcBef>
              <a:buSzPts val="2800"/>
              <a:buFont typeface="Arial"/>
              <a:buChar char="•"/>
            </a:pPr>
            <a:r>
              <a:rPr lang="nb-NO" dirty="0" smtClean="0">
                <a:solidFill>
                  <a:srgbClr val="000000"/>
                </a:solidFill>
              </a:rPr>
              <a:t>Barn </a:t>
            </a:r>
            <a:r>
              <a:rPr lang="nb-NO" dirty="0">
                <a:solidFill>
                  <a:srgbClr val="000000"/>
                </a:solidFill>
              </a:rPr>
              <a:t>som har erfart fysisk vold, sinne, overgrep og uforutsigbar omsorg fra sine omsorgspersoner.</a:t>
            </a:r>
            <a:endParaRPr lang="nb-NO" dirty="0"/>
          </a:p>
          <a:p>
            <a:pPr marL="0" indent="0" eaLnBrk="1" hangingPunct="1">
              <a:buFontTx/>
              <a:buNone/>
              <a:defRPr/>
            </a:pPr>
            <a:endParaRPr lang="nb-NO" dirty="0" smtClean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914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Hvem er fosterbarnet</a:t>
            </a:r>
            <a:r>
              <a:rPr lang="nb-NO" dirty="0"/>
              <a:t>? 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nb-NO" dirty="0" smtClean="0"/>
              <a:t>Statistikk</a:t>
            </a:r>
          </a:p>
          <a:p>
            <a:r>
              <a:rPr lang="nb-NO" dirty="0" smtClean="0"/>
              <a:t>Fysisk helse </a:t>
            </a:r>
          </a:p>
          <a:p>
            <a:r>
              <a:rPr lang="nb-NO" dirty="0"/>
              <a:t>P</a:t>
            </a:r>
            <a:r>
              <a:rPr lang="nb-NO" dirty="0" smtClean="0"/>
              <a:t>sykisk helse</a:t>
            </a:r>
            <a:endParaRPr lang="nb-NO" dirty="0"/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3" name="Plassholder for bilde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1142"/>
            <a:ext cx="5715000" cy="4042316"/>
          </a:xfrm>
        </p:spPr>
      </p:pic>
    </p:spTree>
    <p:extLst>
      <p:ext uri="{BB962C8B-B14F-4D97-AF65-F5344CB8AC3E}">
        <p14:creationId xmlns:p14="http://schemas.microsoft.com/office/powerpoint/2010/main" val="33687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Indre arbeidsmodeller</a:t>
            </a:r>
          </a:p>
        </p:txBody>
      </p:sp>
      <p:sp>
        <p:nvSpPr>
          <p:cNvPr id="1331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nb-NO" altLang="nb-NO" sz="900" smtClean="0">
                <a:ea typeface="ＭＳ Ｐゴシック" pitchFamily="34" charset="-128"/>
              </a:rPr>
              <a:t>Slide nr </a:t>
            </a:r>
            <a:fld id="{4A10DABC-D5BE-4364-8156-167DBC15B531}" type="slidenum">
              <a:rPr lang="nb-NO" altLang="nb-NO" sz="900" smtClean="0">
                <a:ea typeface="ＭＳ Ｐゴシック" pitchFamily="34" charset="-128"/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20</a:t>
            </a:fld>
            <a:endParaRPr lang="nb-NO" altLang="nb-NO" sz="900" smtClean="0">
              <a:ea typeface="ＭＳ Ｐゴシック" pitchFamily="34" charset="-128"/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 eaLnBrk="1" hangingPunct="1">
              <a:buFontTx/>
              <a:buNone/>
              <a:defRPr/>
            </a:pPr>
            <a:endParaRPr lang="nb-NO" sz="2400" dirty="0" smtClean="0"/>
          </a:p>
          <a:p>
            <a:pPr marL="347472" indent="-347472">
              <a:spcBef>
                <a:spcPts val="576"/>
              </a:spcBef>
              <a:buSzPts val="2400"/>
              <a:buFont typeface="Arial"/>
              <a:buChar char="•"/>
            </a:pPr>
            <a:r>
              <a:rPr lang="nb-NO" sz="2400" dirty="0" smtClean="0"/>
              <a:t>Er våre grunnleggende antagelser om oss selv, andre og relasjoner. </a:t>
            </a:r>
          </a:p>
          <a:p>
            <a:pPr marL="347472" indent="-347472">
              <a:spcBef>
                <a:spcPts val="576"/>
              </a:spcBef>
              <a:buSzPts val="2400"/>
              <a:buFont typeface="Arial"/>
              <a:buChar char="•"/>
            </a:pPr>
            <a:endParaRPr lang="nb-NO" sz="2400" dirty="0" smtClean="0">
              <a:solidFill>
                <a:srgbClr val="000000"/>
              </a:solidFill>
            </a:endParaRPr>
          </a:p>
          <a:p>
            <a:pPr marL="621792" lvl="1" indent="-347472">
              <a:spcBef>
                <a:spcPts val="576"/>
              </a:spcBef>
              <a:buSzPts val="2400"/>
              <a:buFont typeface="Arial"/>
              <a:buChar char="•"/>
            </a:pPr>
            <a:r>
              <a:rPr lang="nb-NO" sz="2100" i="1" dirty="0" smtClean="0">
                <a:solidFill>
                  <a:srgbClr val="000000"/>
                </a:solidFill>
              </a:rPr>
              <a:t>Er jeg verdt å bli elsket?</a:t>
            </a:r>
          </a:p>
          <a:p>
            <a:pPr marL="621792" lvl="1" indent="-347472">
              <a:spcBef>
                <a:spcPts val="576"/>
              </a:spcBef>
              <a:buSzPts val="2400"/>
              <a:buFont typeface="Arial"/>
              <a:buChar char="•"/>
            </a:pPr>
            <a:endParaRPr lang="nb-NO" sz="2100" i="1" dirty="0" smtClean="0">
              <a:solidFill>
                <a:srgbClr val="000000"/>
              </a:solidFill>
            </a:endParaRPr>
          </a:p>
          <a:p>
            <a:pPr marL="621792" lvl="1" indent="-347472">
              <a:spcBef>
                <a:spcPts val="576"/>
              </a:spcBef>
              <a:buSzPts val="2400"/>
              <a:buFont typeface="Arial"/>
              <a:buChar char="•"/>
            </a:pPr>
            <a:r>
              <a:rPr lang="nb-NO" sz="2100" i="1" dirty="0" smtClean="0">
                <a:solidFill>
                  <a:srgbClr val="000000"/>
                </a:solidFill>
              </a:rPr>
              <a:t>Er jeg kompetent, dvs. kan jeg mestre ting?</a:t>
            </a:r>
          </a:p>
          <a:p>
            <a:pPr marL="621792" lvl="1" indent="-347472">
              <a:spcBef>
                <a:spcPts val="576"/>
              </a:spcBef>
              <a:buSzPts val="2400"/>
              <a:buFont typeface="Arial"/>
              <a:buChar char="•"/>
            </a:pPr>
            <a:endParaRPr lang="nb-NO" sz="2100" i="1" dirty="0" smtClean="0">
              <a:solidFill>
                <a:srgbClr val="000000"/>
              </a:solidFill>
            </a:endParaRPr>
          </a:p>
          <a:p>
            <a:pPr marL="621792" lvl="1" indent="-347472">
              <a:spcBef>
                <a:spcPts val="576"/>
              </a:spcBef>
              <a:buSzPts val="2400"/>
              <a:buFont typeface="Arial"/>
              <a:buChar char="•"/>
            </a:pPr>
            <a:r>
              <a:rPr lang="nb-NO" sz="2100" i="1" dirty="0" smtClean="0">
                <a:solidFill>
                  <a:srgbClr val="000000"/>
                </a:solidFill>
              </a:rPr>
              <a:t>Er andre mennesker der for meg? Kan de hjelpe, beskytte og støtte meg?</a:t>
            </a:r>
          </a:p>
          <a:p>
            <a:pPr marL="274320" lvl="1" indent="0">
              <a:spcBef>
                <a:spcPts val="576"/>
              </a:spcBef>
              <a:buSzPts val="2400"/>
              <a:buNone/>
            </a:pPr>
            <a:endParaRPr lang="nb-NO" sz="2100" i="1" dirty="0" smtClean="0">
              <a:solidFill>
                <a:srgbClr val="000000"/>
              </a:solidFill>
            </a:endParaRPr>
          </a:p>
          <a:p>
            <a:pPr marL="274320" lvl="1" indent="0">
              <a:spcBef>
                <a:spcPts val="576"/>
              </a:spcBef>
              <a:buSzPts val="2400"/>
              <a:buNone/>
            </a:pPr>
            <a:endParaRPr lang="nb-NO" sz="2100" i="1" dirty="0">
              <a:solidFill>
                <a:srgbClr val="000000"/>
              </a:solidFill>
            </a:endParaRPr>
          </a:p>
          <a:p>
            <a:pPr marL="274320" lvl="1" indent="0">
              <a:spcBef>
                <a:spcPts val="576"/>
              </a:spcBef>
              <a:buSzPts val="2400"/>
              <a:buNone/>
            </a:pPr>
            <a:endParaRPr lang="nb-NO" sz="2100" i="1" dirty="0" smtClean="0">
              <a:solidFill>
                <a:srgbClr val="000000"/>
              </a:solidFill>
            </a:endParaRPr>
          </a:p>
          <a:p>
            <a:pPr marL="274320" lvl="1" indent="0">
              <a:spcBef>
                <a:spcPts val="576"/>
              </a:spcBef>
              <a:buSzPts val="2400"/>
              <a:buNone/>
            </a:pPr>
            <a:r>
              <a:rPr lang="nb-NO" sz="2000" dirty="0" smtClean="0"/>
              <a:t>(</a:t>
            </a:r>
            <a:r>
              <a:rPr lang="nb-NO" sz="2000" dirty="0" err="1">
                <a:solidFill>
                  <a:srgbClr val="000000"/>
                </a:solidFill>
              </a:rPr>
              <a:t>Bowlby</a:t>
            </a:r>
            <a:r>
              <a:rPr lang="nb-NO" sz="2000" dirty="0">
                <a:solidFill>
                  <a:srgbClr val="000000"/>
                </a:solidFill>
              </a:rPr>
              <a:t>)</a:t>
            </a:r>
          </a:p>
          <a:p>
            <a:pPr marL="621792" lvl="1" indent="-347472">
              <a:spcBef>
                <a:spcPts val="576"/>
              </a:spcBef>
              <a:buSzPts val="2400"/>
              <a:buFont typeface="Arial"/>
              <a:buChar char="•"/>
            </a:pPr>
            <a:endParaRPr lang="nb-NO" sz="2100" i="1" dirty="0" smtClean="0"/>
          </a:p>
        </p:txBody>
      </p:sp>
    </p:spTree>
    <p:extLst>
      <p:ext uri="{BB962C8B-B14F-4D97-AF65-F5344CB8AC3E}">
        <p14:creationId xmlns:p14="http://schemas.microsoft.com/office/powerpoint/2010/main" val="161628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altLang="nb-NO" b="1" dirty="0"/>
              <a:t>Faktorer som kan føre til </a:t>
            </a:r>
            <a:r>
              <a:rPr lang="nb-NO" altLang="nb-NO" b="1" dirty="0" smtClean="0"/>
              <a:t>utviklingsforstyrrelser </a:t>
            </a:r>
            <a:r>
              <a:rPr lang="nb-NO" altLang="nb-NO" b="1" dirty="0"/>
              <a:t>og tilknytningsproblemer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nb-NO" sz="2000" dirty="0" smtClean="0"/>
          </a:p>
          <a:p>
            <a:r>
              <a:rPr lang="nb-NO" sz="2000" dirty="0" smtClean="0"/>
              <a:t>Sårbarhet /genetiske faktorer</a:t>
            </a:r>
          </a:p>
          <a:p>
            <a:endParaRPr lang="nb-NO" sz="2000" dirty="0" smtClean="0"/>
          </a:p>
          <a:p>
            <a:r>
              <a:rPr lang="nb-NO" sz="2000" dirty="0" smtClean="0"/>
              <a:t>Forhold under graviditeten</a:t>
            </a:r>
          </a:p>
          <a:p>
            <a:endParaRPr lang="nb-NO" sz="2000" dirty="0" smtClean="0"/>
          </a:p>
          <a:p>
            <a:r>
              <a:rPr lang="nb-NO" sz="2000" dirty="0" smtClean="0"/>
              <a:t>Avvisning</a:t>
            </a:r>
          </a:p>
          <a:p>
            <a:endParaRPr lang="nb-NO" sz="2000" dirty="0" smtClean="0"/>
          </a:p>
          <a:p>
            <a:r>
              <a:rPr lang="nb-NO" sz="2000" dirty="0" smtClean="0"/>
              <a:t>Mangelfull praktisk omsorg</a:t>
            </a:r>
          </a:p>
          <a:p>
            <a:endParaRPr lang="nb-NO" sz="2000" dirty="0" smtClean="0"/>
          </a:p>
          <a:p>
            <a:r>
              <a:rPr lang="nb-NO" sz="2000" dirty="0" smtClean="0"/>
              <a:t>Fysisk mishandling</a:t>
            </a:r>
          </a:p>
          <a:p>
            <a:endParaRPr lang="nb-NO" sz="2000" dirty="0" smtClean="0"/>
          </a:p>
          <a:p>
            <a:r>
              <a:rPr lang="nb-NO" sz="2000" dirty="0" smtClean="0"/>
              <a:t>Psykisk mishandling</a:t>
            </a:r>
          </a:p>
          <a:p>
            <a:endParaRPr lang="nb-NO" sz="2000" dirty="0" smtClean="0"/>
          </a:p>
          <a:p>
            <a:r>
              <a:rPr lang="nb-NO" sz="2000" dirty="0" smtClean="0"/>
              <a:t>Seksuelle overgrep</a:t>
            </a:r>
          </a:p>
          <a:p>
            <a:endParaRPr lang="nb-NO" sz="2000" dirty="0" smtClean="0"/>
          </a:p>
          <a:p>
            <a:r>
              <a:rPr lang="nb-NO" sz="2000" dirty="0" smtClean="0"/>
              <a:t>Ulykker og traumer</a:t>
            </a:r>
          </a:p>
          <a:p>
            <a:endParaRPr lang="nb-NO" sz="20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62" y="1216025"/>
            <a:ext cx="3490701" cy="493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58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Utviklingstraumer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b-NO" sz="2400" dirty="0" smtClean="0"/>
          </a:p>
          <a:p>
            <a:r>
              <a:rPr lang="nb-NO" sz="2800" dirty="0" smtClean="0"/>
              <a:t>Utviklingstraumer kan forstås som når et barn blir utsatt for gjentatte  krenkelser  i sin omsorgssituasjon over tid som fører til at barnets utvikling  påvirkes og skades</a:t>
            </a:r>
          </a:p>
          <a:p>
            <a:endParaRPr lang="nb-NO" sz="2800" dirty="0"/>
          </a:p>
          <a:p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(Bruce Perry 2006)</a:t>
            </a:r>
          </a:p>
          <a:p>
            <a:endParaRPr lang="nb-NO" sz="2800" dirty="0"/>
          </a:p>
          <a:p>
            <a:endParaRPr lang="nb-NO" sz="2400" dirty="0" smtClean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6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nb-NO" sz="2800" b="1" dirty="0" smtClean="0"/>
              <a:t>Kjennetegn ved barn med tilknytningsvansker I</a:t>
            </a:r>
            <a:endParaRPr lang="nb-NO" altLang="nb-NO" sz="2800" dirty="0" smtClean="0"/>
          </a:p>
        </p:txBody>
      </p:sp>
      <p:sp>
        <p:nvSpPr>
          <p:cNvPr id="4506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5016252-0575-422C-B9F4-C57242118287}" type="slidenum">
              <a:rPr lang="nb-NO" sz="1000" smtClean="0"/>
              <a:pPr>
                <a:defRPr/>
              </a:pPr>
              <a:t>23</a:t>
            </a:fld>
            <a:endParaRPr lang="nb-NO" sz="100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690864" cy="493776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b-NO" altLang="nb-NO" sz="2400" dirty="0" smtClean="0"/>
              <a:t>mistillit til voksne</a:t>
            </a:r>
          </a:p>
          <a:p>
            <a:pPr eaLnBrk="1" hangingPunct="1">
              <a:lnSpc>
                <a:spcPct val="150000"/>
              </a:lnSpc>
            </a:pPr>
            <a:r>
              <a:rPr lang="nb-NO" altLang="nb-NO" sz="2400" dirty="0" smtClean="0"/>
              <a:t>utagerende adferd</a:t>
            </a:r>
          </a:p>
          <a:p>
            <a:pPr eaLnBrk="1" hangingPunct="1">
              <a:lnSpc>
                <a:spcPct val="150000"/>
              </a:lnSpc>
            </a:pPr>
            <a:r>
              <a:rPr lang="nb-NO" altLang="nb-NO" sz="2400" dirty="0" smtClean="0"/>
              <a:t>mangelfull impulsstyring</a:t>
            </a:r>
          </a:p>
          <a:p>
            <a:pPr eaLnBrk="1" hangingPunct="1">
              <a:lnSpc>
                <a:spcPct val="150000"/>
              </a:lnSpc>
            </a:pPr>
            <a:r>
              <a:rPr lang="nb-NO" altLang="nb-NO" sz="2400" dirty="0" smtClean="0"/>
              <a:t>raske humørskiftninger i kontakt med andre</a:t>
            </a:r>
          </a:p>
          <a:p>
            <a:pPr eaLnBrk="1" hangingPunct="1">
              <a:lnSpc>
                <a:spcPct val="150000"/>
              </a:lnSpc>
            </a:pPr>
            <a:r>
              <a:rPr lang="nb-NO" altLang="nb-NO" sz="2400" dirty="0" smtClean="0"/>
              <a:t>utprøving av grenser</a:t>
            </a:r>
          </a:p>
          <a:p>
            <a:pPr eaLnBrk="1" hangingPunct="1">
              <a:lnSpc>
                <a:spcPct val="150000"/>
              </a:lnSpc>
            </a:pPr>
            <a:r>
              <a:rPr lang="nb-NO" altLang="nb-NO" sz="2400" dirty="0" smtClean="0"/>
              <a:t>sjalusi og misunnelse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25" y="2337329"/>
            <a:ext cx="4041775" cy="269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75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2800" b="1" dirty="0"/>
              <a:t>Kjennetegn ved barn med tilknytningsvansker </a:t>
            </a:r>
            <a:r>
              <a:rPr lang="nb-NO" altLang="nb-NO" sz="2800" b="1" dirty="0" smtClean="0"/>
              <a:t>II</a:t>
            </a:r>
          </a:p>
        </p:txBody>
      </p:sp>
      <p:sp>
        <p:nvSpPr>
          <p:cNvPr id="4608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7CCF4C42-4934-4794-948F-50F1F168B9A3}" type="slidenum">
              <a:rPr lang="nb-NO" sz="1000" smtClean="0"/>
              <a:pPr>
                <a:defRPr/>
              </a:pPr>
              <a:t>24</a:t>
            </a:fld>
            <a:endParaRPr lang="nb-NO" sz="1000" smtClean="0"/>
          </a:p>
        </p:txBody>
      </p:sp>
      <p:sp>
        <p:nvSpPr>
          <p:cNvPr id="4608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altLang="nb-NO" sz="2400" dirty="0"/>
              <a:t>stort omsorgs- og oppmerksomhetsbehov</a:t>
            </a:r>
          </a:p>
          <a:p>
            <a:pPr>
              <a:lnSpc>
                <a:spcPct val="150000"/>
              </a:lnSpc>
            </a:pPr>
            <a:r>
              <a:rPr lang="nb-NO" altLang="nb-NO" sz="2400" dirty="0"/>
              <a:t>vanskeligheter med å innrømme egne feil</a:t>
            </a:r>
          </a:p>
          <a:p>
            <a:pPr>
              <a:lnSpc>
                <a:spcPct val="150000"/>
              </a:lnSpc>
            </a:pPr>
            <a:r>
              <a:rPr lang="nb-NO" altLang="nb-NO" sz="2400" dirty="0"/>
              <a:t>ukritisk kontakt med andre</a:t>
            </a:r>
          </a:p>
          <a:p>
            <a:pPr>
              <a:lnSpc>
                <a:spcPct val="150000"/>
              </a:lnSpc>
            </a:pPr>
            <a:r>
              <a:rPr lang="nb-NO" altLang="nb-NO" sz="2400" dirty="0"/>
              <a:t>behov for kontroll</a:t>
            </a:r>
          </a:p>
          <a:p>
            <a:pPr>
              <a:lnSpc>
                <a:spcPct val="150000"/>
              </a:lnSpc>
            </a:pPr>
            <a:r>
              <a:rPr lang="nb-NO" altLang="nb-NO" sz="2400" dirty="0"/>
              <a:t>manglende innlevelse i andres følelser (empati)</a:t>
            </a:r>
          </a:p>
          <a:p>
            <a:pPr>
              <a:lnSpc>
                <a:spcPct val="150000"/>
              </a:lnSpc>
            </a:pPr>
            <a:r>
              <a:rPr lang="nb-NO" altLang="nb-NO" sz="2400" dirty="0"/>
              <a:t>problemer knyttet til identitet og selvbilde</a:t>
            </a:r>
          </a:p>
          <a:p>
            <a:pPr>
              <a:lnSpc>
                <a:spcPct val="150000"/>
              </a:lnSpc>
            </a:pPr>
            <a:r>
              <a:rPr lang="nb-NO" altLang="nb-NO" sz="2400" dirty="0"/>
              <a:t>læringsproblemer</a:t>
            </a:r>
          </a:p>
          <a:p>
            <a:endParaRPr lang="nb-NO" altLang="nb-NO" sz="2400" dirty="0"/>
          </a:p>
        </p:txBody>
      </p:sp>
    </p:spTree>
    <p:extLst>
      <p:ext uri="{BB962C8B-B14F-4D97-AF65-F5344CB8AC3E}">
        <p14:creationId xmlns:p14="http://schemas.microsoft.com/office/powerpoint/2010/main" val="27359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nb-NO" sz="2800" b="1" dirty="0" smtClean="0">
                <a:solidFill>
                  <a:schemeClr val="accent6">
                    <a:lumMod val="75000"/>
                  </a:schemeClr>
                </a:solidFill>
              </a:rPr>
              <a:t>Seksuelle overgrep, fysisk og psykisk mishandling 1</a:t>
            </a:r>
          </a:p>
        </p:txBody>
      </p:sp>
      <p:sp>
        <p:nvSpPr>
          <p:cNvPr id="48132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FF1943CC-9689-4769-84DC-50C240DD2455}" type="slidenum">
              <a:rPr lang="nb-NO" sz="1000" smtClean="0"/>
              <a:pPr>
                <a:defRPr/>
              </a:pPr>
              <a:t>25</a:t>
            </a:fld>
            <a:endParaRPr lang="nb-NO" sz="1000" smtClean="0"/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467545" y="1268760"/>
            <a:ext cx="7408044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8913" indent="-188913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nb-NO" altLang="nb-NO" sz="2400" b="1" dirty="0">
                <a:latin typeface="+mn-lt"/>
                <a:ea typeface="+mn-ea"/>
              </a:rPr>
              <a:t>Signaler og reaksjoner: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b-NO" altLang="nb-NO" sz="2400" dirty="0">
                <a:latin typeface="+mn-lt"/>
                <a:ea typeface="+mn-ea"/>
              </a:rPr>
              <a:t>kan være mange og forskjellige fra barn til barn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endParaRPr lang="nb-NO" altLang="nb-NO" sz="2400" dirty="0" smtClean="0">
              <a:latin typeface="+mn-lt"/>
              <a:ea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nb-NO" altLang="nb-NO" sz="2400" dirty="0" smtClean="0">
                <a:latin typeface="+mn-lt"/>
                <a:ea typeface="+mn-ea"/>
              </a:rPr>
              <a:t>kombinasjon </a:t>
            </a:r>
            <a:r>
              <a:rPr lang="nb-NO" altLang="nb-NO" sz="2400" dirty="0">
                <a:latin typeface="+mn-lt"/>
                <a:ea typeface="+mn-ea"/>
              </a:rPr>
              <a:t>av </a:t>
            </a:r>
            <a:r>
              <a:rPr lang="nb-NO" altLang="nb-NO" sz="2400" dirty="0" smtClean="0">
                <a:latin typeface="+mn-lt"/>
                <a:ea typeface="+mn-ea"/>
              </a:rPr>
              <a:t>typiske symptomer, signaler og reaksjoner gir </a:t>
            </a:r>
            <a:r>
              <a:rPr lang="nb-NO" altLang="nb-NO" sz="2400" dirty="0">
                <a:latin typeface="+mn-lt"/>
                <a:ea typeface="+mn-ea"/>
              </a:rPr>
              <a:t>grunn for mistanke om overgrep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endParaRPr lang="nb-NO" altLang="nb-NO" sz="2400" dirty="0" smtClean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948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nb-NO" sz="2800" b="1" dirty="0" smtClean="0">
                <a:solidFill>
                  <a:schemeClr val="accent6">
                    <a:lumMod val="75000"/>
                  </a:schemeClr>
                </a:solidFill>
              </a:rPr>
              <a:t>Seksuelle overgrep, fysisk og psykisk mishandling 2</a:t>
            </a:r>
          </a:p>
        </p:txBody>
      </p:sp>
      <p:sp>
        <p:nvSpPr>
          <p:cNvPr id="50180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6E722291-9BB9-4F04-8AC6-565576F145D5}" type="slidenum">
              <a:rPr lang="nb-NO" sz="1000" smtClean="0"/>
              <a:pPr>
                <a:defRPr/>
              </a:pPr>
              <a:t>26</a:t>
            </a:fld>
            <a:endParaRPr lang="nb-NO" sz="1000" smtClean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412776"/>
            <a:ext cx="8324850" cy="487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sz="2400" dirty="0" smtClean="0"/>
              <a:t>Ved mistanke om overgrep skal tilsynspersonen alltid, og </a:t>
            </a:r>
          </a:p>
          <a:p>
            <a:pPr eaLnBrk="1" hangingPunct="1">
              <a:buFontTx/>
              <a:buNone/>
            </a:pPr>
            <a:r>
              <a:rPr lang="nb-NO" altLang="nb-NO" sz="2400" dirty="0" smtClean="0"/>
              <a:t>snarest mulig, melde fra til barnevernet.</a:t>
            </a:r>
          </a:p>
          <a:p>
            <a:pPr eaLnBrk="1" hangingPunct="1">
              <a:buFontTx/>
              <a:buNone/>
            </a:pPr>
            <a:endParaRPr lang="nb-NO" altLang="nb-NO" sz="2400" dirty="0" smtClean="0"/>
          </a:p>
          <a:p>
            <a:pPr eaLnBrk="1" hangingPunct="1">
              <a:buFontTx/>
              <a:buNone/>
            </a:pPr>
            <a:r>
              <a:rPr lang="nb-NO" altLang="nb-NO" sz="2400" b="1" dirty="0" smtClean="0"/>
              <a:t>Det vises til</a:t>
            </a:r>
            <a:r>
              <a:rPr lang="nb-NO" altLang="nb-NO" sz="2400" dirty="0" smtClean="0"/>
              <a:t>:</a:t>
            </a:r>
          </a:p>
          <a:p>
            <a:pPr eaLnBrk="1" hangingPunct="1">
              <a:buFontTx/>
              <a:buNone/>
            </a:pPr>
            <a:r>
              <a:rPr lang="nb-NO" altLang="nb-NO" sz="2400" dirty="0" smtClean="0"/>
              <a:t>Rutiner for forebygging og håndtering av mistanke om </a:t>
            </a:r>
          </a:p>
          <a:p>
            <a:pPr eaLnBrk="1" hangingPunct="1">
              <a:buFontTx/>
              <a:buNone/>
            </a:pPr>
            <a:r>
              <a:rPr lang="nb-NO" altLang="nb-NO" sz="2400" dirty="0" smtClean="0"/>
              <a:t>fysiske og seksuelle overgrep og grenseoverskridende </a:t>
            </a:r>
          </a:p>
          <a:p>
            <a:pPr eaLnBrk="1" hangingPunct="1">
              <a:buFontTx/>
              <a:buNone/>
            </a:pPr>
            <a:r>
              <a:rPr lang="nb-NO" altLang="nb-NO" sz="2400" dirty="0" smtClean="0"/>
              <a:t>atferd mot barn og ungdommer i fosterhjem.</a:t>
            </a:r>
          </a:p>
          <a:p>
            <a:pPr eaLnBrk="1" hangingPunct="1">
              <a:buFontTx/>
              <a:buNone/>
            </a:pPr>
            <a:endParaRPr lang="nb-NO" altLang="nb-NO" sz="2400" dirty="0"/>
          </a:p>
          <a:p>
            <a:pPr eaLnBrk="1" hangingPunct="1">
              <a:buFontTx/>
              <a:buNone/>
            </a:pPr>
            <a:r>
              <a:rPr lang="nb-NO" altLang="nb-NO" sz="2400" dirty="0" smtClean="0"/>
              <a:t>(Bufdir våren 2008.)</a:t>
            </a:r>
          </a:p>
          <a:p>
            <a:pPr eaLnBrk="1" hangingPunct="1"/>
            <a:endParaRPr lang="nb-NO" altLang="nb-NO" sz="2400" dirty="0" smtClean="0"/>
          </a:p>
        </p:txBody>
      </p:sp>
    </p:spTree>
    <p:extLst>
      <p:ext uri="{BB962C8B-B14F-4D97-AF65-F5344CB8AC3E}">
        <p14:creationId xmlns:p14="http://schemas.microsoft.com/office/powerpoint/2010/main" val="310517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nb-NO" dirty="0" smtClean="0"/>
              <a:t>Å håndtere tap</a:t>
            </a:r>
            <a:endParaRPr lang="nb-NO" dirty="0"/>
          </a:p>
        </p:txBody>
      </p:sp>
      <p:sp>
        <p:nvSpPr>
          <p:cNvPr id="10" name="Plassholder for tekst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b-NO" altLang="nb-NO" dirty="0"/>
              <a:t>Opplevelsen av </a:t>
            </a:r>
            <a:r>
              <a:rPr lang="nb-NO" altLang="nb-NO" dirty="0" smtClean="0"/>
              <a:t>tap</a:t>
            </a:r>
            <a:endParaRPr lang="nb-NO" altLang="nb-NO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b-NO" altLang="nb-NO" dirty="0"/>
              <a:t>Ulike former for </a:t>
            </a:r>
            <a:r>
              <a:rPr lang="nb-NO" altLang="nb-NO" dirty="0" smtClean="0"/>
              <a:t>tap</a:t>
            </a:r>
            <a:endParaRPr lang="nb-NO" altLang="nb-NO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b-NO" altLang="nb-NO" dirty="0"/>
              <a:t>Sorgprosessens </a:t>
            </a:r>
            <a:r>
              <a:rPr lang="nb-NO" altLang="nb-NO" dirty="0" smtClean="0"/>
              <a:t>faser</a:t>
            </a:r>
            <a:endParaRPr lang="nb-NO" altLang="nb-NO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b-NO" altLang="nb-NO" dirty="0"/>
              <a:t>Faktorer som innvirker på </a:t>
            </a:r>
            <a:r>
              <a:rPr lang="nb-NO" altLang="nb-NO" dirty="0" smtClean="0"/>
              <a:t>tapsopplevelsen</a:t>
            </a:r>
            <a:endParaRPr lang="nb-NO" altLang="nb-NO" dirty="0"/>
          </a:p>
          <a:p>
            <a:pPr marL="342900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nb-NO" altLang="nb-NO" dirty="0"/>
              <a:t>Å være barns ledsager i </a:t>
            </a:r>
            <a:r>
              <a:rPr lang="nb-NO" altLang="nb-NO" dirty="0" smtClean="0"/>
              <a:t>sorgprosessen</a:t>
            </a:r>
            <a:endParaRPr lang="nb-NO" altLang="nb-NO" dirty="0"/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5730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397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nb-NO" b="1" dirty="0" smtClean="0"/>
              <a:t>Tap og sorg er vanskelige tema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434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nb-NO" altLang="nb-NO" dirty="0" smtClean="0"/>
              <a:t>Atskillelser, tap og sorg kan være vanskelig å tenke på og å snakke om</a:t>
            </a:r>
            <a:endParaRPr lang="nb-NO" altLang="nb-NO" dirty="0"/>
          </a:p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dirty="0" smtClean="0"/>
              <a:t>Det kan være vanskelig å være sammen med barn som er fortvilte og sinte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dirty="0" smtClean="0"/>
              <a:t>Andre menneskers sorg kan minne oss om våre egne tapsopplevelser</a:t>
            </a:r>
          </a:p>
          <a:p>
            <a:pPr lvl="1"/>
            <a:r>
              <a:rPr lang="nb-NO" altLang="nb-NO" dirty="0" smtClean="0"/>
              <a:t>Våre egne erfaringer kan imidlertid være til hjelp eller til hinder i møte med andre som rammes av sorg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dirty="0" smtClean="0"/>
              <a:t>Vi kan føle oss usikre på hvordan vi skal hjelpe andre mennesker som opplever sorg og smerte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r>
              <a:rPr lang="nb-NO" altLang="nb-NO" dirty="0" smtClean="0"/>
              <a:t>Å bearbeide smertefulle tap kan ta lang tid, iblant hele livet</a:t>
            </a:r>
          </a:p>
        </p:txBody>
      </p:sp>
    </p:spTree>
    <p:extLst>
      <p:ext uri="{BB962C8B-B14F-4D97-AF65-F5344CB8AC3E}">
        <p14:creationId xmlns:p14="http://schemas.microsoft.com/office/powerpoint/2010/main" val="151955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411163"/>
            <a:ext cx="7300912" cy="835025"/>
          </a:xfrm>
        </p:spPr>
        <p:txBody>
          <a:bodyPr/>
          <a:lstStyle/>
          <a:p>
            <a:pPr eaLnBrk="1" hangingPunct="1"/>
            <a:r>
              <a:rPr lang="nb-NO" altLang="nb-NO" b="1" smtClean="0"/>
              <a:t>Ulike former for tap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1741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nb-NO" altLang="nb-NO" sz="3200" dirty="0" smtClean="0"/>
              <a:t>Helse</a:t>
            </a:r>
          </a:p>
          <a:p>
            <a:pPr eaLnBrk="1" hangingPunct="1"/>
            <a:endParaRPr lang="nb-NO" altLang="nb-NO" sz="3200" dirty="0" smtClean="0"/>
          </a:p>
          <a:p>
            <a:pPr eaLnBrk="1" hangingPunct="1"/>
            <a:r>
              <a:rPr lang="nb-NO" altLang="nb-NO" sz="3200" dirty="0" smtClean="0"/>
              <a:t>Nære personer</a:t>
            </a:r>
          </a:p>
          <a:p>
            <a:pPr eaLnBrk="1" hangingPunct="1"/>
            <a:endParaRPr lang="nb-NO" altLang="nb-NO" sz="3200" dirty="0" smtClean="0"/>
          </a:p>
          <a:p>
            <a:pPr eaLnBrk="1" hangingPunct="1"/>
            <a:r>
              <a:rPr lang="nb-NO" altLang="nb-NO" sz="3200" dirty="0" smtClean="0"/>
              <a:t>Materielle ting</a:t>
            </a:r>
          </a:p>
          <a:p>
            <a:pPr eaLnBrk="1" hangingPunct="1"/>
            <a:endParaRPr lang="nb-NO" altLang="nb-NO" sz="3200" dirty="0" smtClean="0"/>
          </a:p>
          <a:p>
            <a:pPr eaLnBrk="1" hangingPunct="1"/>
            <a:r>
              <a:rPr lang="nb-NO" altLang="nb-NO" sz="3200" dirty="0" smtClean="0"/>
              <a:t>Selvfølelse</a:t>
            </a:r>
          </a:p>
          <a:p>
            <a:pPr eaLnBrk="1" hangingPunct="1">
              <a:buFontTx/>
              <a:buNone/>
            </a:pPr>
            <a:endParaRPr lang="nb-NO" altLang="nb-NO" sz="3200" dirty="0" smtClean="0"/>
          </a:p>
        </p:txBody>
      </p:sp>
    </p:spTree>
    <p:extLst>
      <p:ext uri="{BB962C8B-B14F-4D97-AF65-F5344CB8AC3E}">
        <p14:creationId xmlns:p14="http://schemas.microsoft.com/office/powerpoint/2010/main" val="20426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Barn og unge med tiltak fra barnevernet i løpet av året </a:t>
            </a:r>
            <a:r>
              <a:rPr lang="nb-NO" dirty="0" smtClean="0"/>
              <a:t>i </a:t>
            </a:r>
            <a:r>
              <a:rPr lang="nb-NO" dirty="0"/>
              <a:t>hver </a:t>
            </a:r>
            <a:r>
              <a:rPr lang="nb-NO" dirty="0" smtClean="0"/>
              <a:t>aldersgruppe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3</a:t>
            </a:fld>
            <a:endParaRPr lang="en-GB"/>
          </a:p>
        </p:txBody>
      </p:sp>
      <p:graphicFrame>
        <p:nvGraphicFramePr>
          <p:cNvPr id="12" name="Plassholder for innhold 11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70152687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kstSylinder 12"/>
          <p:cNvSpPr txBox="1"/>
          <p:nvPr/>
        </p:nvSpPr>
        <p:spPr>
          <a:xfrm>
            <a:off x="7524328" y="6021288"/>
            <a:ext cx="12522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dirty="0" smtClean="0"/>
              <a:t>Tall per 31.12.2013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19980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b="1" dirty="0" smtClean="0"/>
              <a:t>Tapsopplevelser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1843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4041648" cy="537815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nb-NO" altLang="nb-NO" b="1" dirty="0" smtClean="0"/>
              <a:t>Forventet tap</a:t>
            </a:r>
          </a:p>
          <a:p>
            <a:pPr eaLnBrk="1" hangingPunct="1"/>
            <a:r>
              <a:rPr lang="nb-NO" altLang="nb-NO" dirty="0" smtClean="0"/>
              <a:t>Alderdom</a:t>
            </a:r>
          </a:p>
          <a:p>
            <a:pPr eaLnBrk="1" hangingPunct="1"/>
            <a:r>
              <a:rPr lang="nb-NO" altLang="nb-NO" dirty="0" smtClean="0"/>
              <a:t>Død</a:t>
            </a:r>
          </a:p>
          <a:p>
            <a:pPr eaLnBrk="1" hangingPunct="1"/>
            <a:r>
              <a:rPr lang="nb-NO" altLang="nb-NO" dirty="0" smtClean="0"/>
              <a:t>Vennskap</a:t>
            </a:r>
          </a:p>
          <a:p>
            <a:pPr eaLnBrk="1" hangingPunct="1"/>
            <a:r>
              <a:rPr lang="nb-NO" altLang="nb-NO" dirty="0"/>
              <a:t>B</a:t>
            </a:r>
            <a:r>
              <a:rPr lang="nb-NO" altLang="nb-NO" dirty="0" smtClean="0"/>
              <a:t>arn som flytter</a:t>
            </a:r>
          </a:p>
          <a:p>
            <a:pPr eaLnBrk="1" hangingPunct="1"/>
            <a:r>
              <a:rPr lang="nb-NO" altLang="nb-NO" dirty="0" smtClean="0"/>
              <a:t>Tap av fordeler</a:t>
            </a:r>
          </a:p>
          <a:p>
            <a:pPr eaLnBrk="1" hangingPunct="1"/>
            <a:r>
              <a:rPr lang="nb-NO" altLang="nb-NO" dirty="0" smtClean="0"/>
              <a:t>Overganger fra barn til voksenliv</a:t>
            </a:r>
          </a:p>
          <a:p>
            <a:pPr eaLnBrk="1" hangingPunct="1"/>
            <a:r>
              <a:rPr lang="nb-NO" altLang="nb-NO" dirty="0" smtClean="0"/>
              <a:t>Skolegangsslutt</a:t>
            </a:r>
          </a:p>
          <a:p>
            <a:pPr eaLnBrk="1" hangingPunct="1"/>
            <a:r>
              <a:rPr lang="nb-NO" altLang="nb-NO" dirty="0" smtClean="0"/>
              <a:t>Kjærlighetsforhold som avsluttes</a:t>
            </a:r>
          </a:p>
          <a:p>
            <a:pPr eaLnBrk="1" hangingPunct="1"/>
            <a:r>
              <a:rPr lang="nb-NO" altLang="nb-NO" dirty="0" smtClean="0"/>
              <a:t>Pensjonsalder</a:t>
            </a:r>
          </a:p>
          <a:p>
            <a:pPr eaLnBrk="1" hangingPunct="1"/>
            <a:r>
              <a:rPr lang="nb-NO" altLang="nb-NO" dirty="0" smtClean="0"/>
              <a:t>Aldringsprosess</a:t>
            </a:r>
          </a:p>
          <a:p>
            <a:pPr eaLnBrk="1" hangingPunct="1">
              <a:buFontTx/>
              <a:buNone/>
            </a:pPr>
            <a:endParaRPr lang="nb-NO" alt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5381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b-NO" altLang="nb-NO" b="1" dirty="0"/>
              <a:t>Uventede tap</a:t>
            </a:r>
          </a:p>
          <a:p>
            <a:r>
              <a:rPr lang="nb-NO" altLang="nb-NO" dirty="0" smtClean="0"/>
              <a:t>Sykdom</a:t>
            </a:r>
          </a:p>
          <a:p>
            <a:r>
              <a:rPr lang="nb-NO" altLang="nb-NO" dirty="0" smtClean="0"/>
              <a:t>Skader</a:t>
            </a:r>
          </a:p>
          <a:p>
            <a:r>
              <a:rPr lang="nb-NO" altLang="nb-NO" dirty="0" smtClean="0"/>
              <a:t>Skilsmisse</a:t>
            </a:r>
          </a:p>
          <a:p>
            <a:r>
              <a:rPr lang="nb-NO" altLang="nb-NO" dirty="0" smtClean="0"/>
              <a:t>Død</a:t>
            </a:r>
          </a:p>
          <a:p>
            <a:r>
              <a:rPr lang="nb-NO" altLang="nb-NO" dirty="0" smtClean="0"/>
              <a:t>Foreldre </a:t>
            </a:r>
            <a:r>
              <a:rPr lang="nb-NO" altLang="nb-NO" dirty="0"/>
              <a:t>som dør </a:t>
            </a:r>
            <a:r>
              <a:rPr lang="nb-NO" altLang="nb-NO" dirty="0" smtClean="0"/>
              <a:t>tidlig</a:t>
            </a:r>
          </a:p>
          <a:p>
            <a:r>
              <a:rPr lang="nb-NO" altLang="nb-NO" dirty="0" smtClean="0"/>
              <a:t>Arbeidsledighet</a:t>
            </a:r>
          </a:p>
          <a:p>
            <a:r>
              <a:rPr lang="nb-NO" altLang="nb-NO" dirty="0" smtClean="0"/>
              <a:t>Personlig nederlag</a:t>
            </a:r>
          </a:p>
          <a:p>
            <a:r>
              <a:rPr lang="nb-NO" altLang="nb-NO" dirty="0" smtClean="0"/>
              <a:t>Ulykker</a:t>
            </a:r>
          </a:p>
          <a:p>
            <a:r>
              <a:rPr lang="nb-NO" altLang="nb-NO" dirty="0" smtClean="0"/>
              <a:t>Brann</a:t>
            </a:r>
          </a:p>
          <a:p>
            <a:r>
              <a:rPr lang="nb-NO" altLang="nb-NO" dirty="0" smtClean="0"/>
              <a:t>Naturkatastrofer</a:t>
            </a:r>
          </a:p>
          <a:p>
            <a:r>
              <a:rPr lang="nb-NO" altLang="nb-NO" dirty="0" smtClean="0"/>
              <a:t>Krig</a:t>
            </a:r>
          </a:p>
        </p:txBody>
      </p:sp>
    </p:spTree>
    <p:extLst>
      <p:ext uri="{BB962C8B-B14F-4D97-AF65-F5344CB8AC3E}">
        <p14:creationId xmlns:p14="http://schemas.microsoft.com/office/powerpoint/2010/main" val="23815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b="1" smtClean="0"/>
              <a:t>Gruppeoppgave: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1946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81000" indent="-381000" eaLnBrk="1" hangingPunct="1">
              <a:buFontTx/>
              <a:buNone/>
            </a:pPr>
            <a:r>
              <a:rPr lang="nb-NO" altLang="nb-NO" sz="2800" b="1" dirty="0" smtClean="0"/>
              <a:t>I forbindelse med en fosterhjemsplassering:</a:t>
            </a:r>
          </a:p>
          <a:p>
            <a:pPr marL="381000" indent="-381000" eaLnBrk="1" hangingPunct="1">
              <a:buFontTx/>
              <a:buAutoNum type="arabicPeriod"/>
            </a:pPr>
            <a:endParaRPr lang="nb-NO" altLang="nb-NO" sz="2800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nb-NO" altLang="nb-NO" sz="2800" dirty="0" smtClean="0"/>
              <a:t>Hvilke tap kan fosterbarnet oppleve ?</a:t>
            </a:r>
          </a:p>
          <a:p>
            <a:pPr marL="381000" indent="-381000" eaLnBrk="1" hangingPunct="1">
              <a:buFontTx/>
              <a:buAutoNum type="arabicPeriod"/>
            </a:pPr>
            <a:endParaRPr lang="nb-NO" altLang="nb-NO" sz="2800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nb-NO" altLang="nb-NO" sz="2800" dirty="0" smtClean="0"/>
              <a:t>Hvilke tap kan de biologiske foreldrene oppleve ?</a:t>
            </a:r>
          </a:p>
          <a:p>
            <a:pPr marL="381000" indent="-381000" eaLnBrk="1" hangingPunct="1">
              <a:buFontTx/>
              <a:buAutoNum type="arabicPeriod"/>
            </a:pPr>
            <a:endParaRPr lang="nb-NO" altLang="nb-NO" sz="2800" dirty="0" smtClean="0"/>
          </a:p>
          <a:p>
            <a:pPr marL="381000" indent="-381000" eaLnBrk="1" hangingPunct="1">
              <a:buFontTx/>
              <a:buAutoNum type="arabicPeriod"/>
            </a:pPr>
            <a:r>
              <a:rPr lang="nb-NO" altLang="nb-NO" sz="2800" dirty="0" smtClean="0"/>
              <a:t>Hvilke tap kan fosterfamilien oppleve ?</a:t>
            </a:r>
          </a:p>
          <a:p>
            <a:pPr marL="381000" indent="-381000" eaLnBrk="1" hangingPunct="1">
              <a:buFontTx/>
              <a:buNone/>
            </a:pPr>
            <a:endParaRPr lang="nb-NO" alt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18419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ctr"/>
            <a:r>
              <a:rPr lang="nb-NO" dirty="0" smtClean="0"/>
              <a:t>Sorgprosessen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nb-NO" dirty="0"/>
              <a:t>Benektelse </a:t>
            </a:r>
            <a:endParaRPr lang="nb-NO" dirty="0" smtClean="0"/>
          </a:p>
          <a:p>
            <a:pPr algn="ctr"/>
            <a:r>
              <a:rPr lang="nb-NO" dirty="0" smtClean="0">
                <a:sym typeface="Symbol"/>
              </a:rPr>
              <a:t></a:t>
            </a:r>
            <a:endParaRPr lang="nb-NO" dirty="0" smtClean="0"/>
          </a:p>
          <a:p>
            <a:pPr algn="ctr"/>
            <a:r>
              <a:rPr lang="nb-NO" dirty="0" smtClean="0"/>
              <a:t>Sinne</a:t>
            </a:r>
          </a:p>
          <a:p>
            <a:pPr algn="ctr"/>
            <a:r>
              <a:rPr lang="nb-NO" dirty="0">
                <a:sym typeface="Symbol"/>
              </a:rPr>
              <a:t></a:t>
            </a:r>
            <a:endParaRPr lang="nb-NO" dirty="0" smtClean="0"/>
          </a:p>
          <a:p>
            <a:pPr algn="ctr"/>
            <a:r>
              <a:rPr lang="nb-NO" dirty="0" smtClean="0"/>
              <a:t>Forhandling</a:t>
            </a:r>
            <a:endParaRPr lang="nb-NO" dirty="0"/>
          </a:p>
          <a:p>
            <a:pPr algn="ctr"/>
            <a:r>
              <a:rPr lang="nb-NO" dirty="0">
                <a:sym typeface="Symbol"/>
              </a:rPr>
              <a:t></a:t>
            </a:r>
            <a:endParaRPr lang="nb-NO" dirty="0" smtClean="0"/>
          </a:p>
          <a:p>
            <a:pPr algn="ctr"/>
            <a:r>
              <a:rPr lang="nb-NO" dirty="0" smtClean="0"/>
              <a:t>Depresjon </a:t>
            </a:r>
          </a:p>
          <a:p>
            <a:pPr algn="ctr"/>
            <a:r>
              <a:rPr lang="nb-NO" dirty="0">
                <a:sym typeface="Symbol"/>
              </a:rPr>
              <a:t></a:t>
            </a:r>
            <a:endParaRPr lang="nb-NO" dirty="0" smtClean="0"/>
          </a:p>
          <a:p>
            <a:pPr algn="ctr"/>
            <a:r>
              <a:rPr lang="nb-NO" dirty="0" smtClean="0"/>
              <a:t>Aksept</a:t>
            </a:r>
            <a:endParaRPr lang="nb-NO" dirty="0"/>
          </a:p>
        </p:txBody>
      </p:sp>
      <p:sp>
        <p:nvSpPr>
          <p:cNvPr id="6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2" y="695498"/>
            <a:ext cx="4210396" cy="4933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2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Barns sorgprosess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33</a:t>
            </a:fld>
            <a:endParaRPr lang="en-GB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24348320"/>
              </p:ext>
            </p:extLst>
          </p:nvPr>
        </p:nvGraphicFramePr>
        <p:xfrm>
          <a:off x="457200" y="3789040"/>
          <a:ext cx="8229600" cy="2367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Sylinder 1"/>
          <p:cNvSpPr txBox="1"/>
          <p:nvPr/>
        </p:nvSpPr>
        <p:spPr>
          <a:xfrm>
            <a:off x="5796136" y="4581128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/>
              <a:t>Jeg er for trist til å gjøre noe som helst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7236296" y="4563705"/>
            <a:ext cx="10081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Jeg har forsonet meg med det som er skjedd</a:t>
            </a:r>
            <a:endParaRPr lang="nb-NO" sz="1400" i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467544" y="1340768"/>
            <a:ext cx="828092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nb-NO" sz="2400" dirty="0" smtClean="0"/>
              <a:t>Sorg er en naturlig reaksjon etter en tapsopplevelse</a:t>
            </a:r>
            <a:endParaRPr lang="nb-NO" dirty="0" smtClean="0"/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nb-NO" sz="2400" dirty="0" smtClean="0"/>
              <a:t>Barn beveger seg i ulikt tempo gjennom fasene, og noen blir sittende fast i en fase i lenger tid</a:t>
            </a: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nb-NO" sz="2400" dirty="0" smtClean="0"/>
              <a:t>De fleste kommer greit gjennom fasene, noen bruker lang tid</a:t>
            </a:r>
            <a:endParaRPr lang="nb-NO" sz="2400" dirty="0"/>
          </a:p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nb-NO" sz="2400" dirty="0" smtClean="0"/>
          </a:p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nb-NO" sz="2400" dirty="0"/>
          </a:p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nb-NO" sz="2400" dirty="0" smtClean="0"/>
          </a:p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nb-NO" sz="2400" dirty="0"/>
          </a:p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nb-NO" sz="2400" dirty="0" smtClean="0"/>
          </a:p>
          <a:p>
            <a:pPr marL="274320" lvl="0" indent="-274320">
              <a:spcBef>
                <a:spcPts val="600"/>
              </a:spcBef>
              <a:buClr>
                <a:srgbClr val="727CA3"/>
              </a:buClr>
              <a:buSzPct val="76000"/>
              <a:buFont typeface="Wingdings 3"/>
              <a:buChar char=""/>
            </a:pPr>
            <a:endParaRPr lang="nb-NO" sz="2400" dirty="0"/>
          </a:p>
          <a:p>
            <a:pPr lvl="0" algn="r">
              <a:spcBef>
                <a:spcPts val="600"/>
              </a:spcBef>
              <a:buClr>
                <a:srgbClr val="727CA3"/>
              </a:buClr>
              <a:buSzPct val="76000"/>
            </a:pPr>
            <a:r>
              <a:rPr lang="nb-NO" sz="1400" dirty="0" smtClean="0"/>
              <a:t>(Kilde</a:t>
            </a:r>
            <a:r>
              <a:rPr lang="nb-NO" sz="1400" dirty="0"/>
              <a:t>: </a:t>
            </a:r>
            <a:r>
              <a:rPr lang="nb-NO" sz="1400" dirty="0">
                <a:hlinkClick r:id="rId7"/>
              </a:rPr>
              <a:t>http://</a:t>
            </a:r>
            <a:r>
              <a:rPr lang="nb-NO" sz="1400" dirty="0" smtClean="0">
                <a:hlinkClick r:id="rId7"/>
              </a:rPr>
              <a:t>oslo-psykologene.no/tap-og-sorg/hva-er-sorg</a:t>
            </a:r>
            <a:r>
              <a:rPr lang="nb-NO" sz="1400" dirty="0" smtClean="0"/>
              <a:t> og </a:t>
            </a:r>
            <a:r>
              <a:rPr lang="nb-NO" sz="1400" dirty="0" err="1" smtClean="0"/>
              <a:t>Pride</a:t>
            </a:r>
            <a:r>
              <a:rPr lang="nb-NO" sz="1400" dirty="0" smtClean="0"/>
              <a:t> grunnopplæring)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9532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b-NO" altLang="nb-NO" sz="2800" b="1" dirty="0" smtClean="0"/>
              <a:t>Hva innvirker på hvordan tap oppleves</a:t>
            </a:r>
            <a:r>
              <a:rPr lang="nb-NO" altLang="nb-NO" sz="2800" dirty="0"/>
              <a:t>?</a:t>
            </a:r>
            <a:endParaRPr lang="nb-NO" altLang="nb-NO" sz="2800" dirty="0" smtClean="0"/>
          </a:p>
        </p:txBody>
      </p:sp>
      <p:sp>
        <p:nvSpPr>
          <p:cNvPr id="2" name="Plassholder for innhold 1"/>
          <p:cNvSpPr>
            <a:spLocks noGrp="1"/>
          </p:cNvSpPr>
          <p:nvPr>
            <p:ph type="body" sz="half" idx="1"/>
          </p:nvPr>
        </p:nvSpPr>
        <p:spPr>
          <a:xfrm>
            <a:off x="539552" y="1412776"/>
            <a:ext cx="3810000" cy="4660900"/>
          </a:xfrm>
        </p:spPr>
        <p:txBody>
          <a:bodyPr>
            <a:noAutofit/>
          </a:bodyPr>
          <a:lstStyle/>
          <a:p>
            <a:r>
              <a:rPr lang="nb-NO" altLang="nb-NO" sz="2400" dirty="0"/>
              <a:t>Tapets art</a:t>
            </a:r>
          </a:p>
          <a:p>
            <a:endParaRPr lang="nb-NO" altLang="nb-NO" sz="2400" dirty="0"/>
          </a:p>
          <a:p>
            <a:r>
              <a:rPr lang="nb-NO" altLang="nb-NO" sz="2400" dirty="0"/>
              <a:t>Alderen når ulike tap oppleves</a:t>
            </a:r>
          </a:p>
          <a:p>
            <a:endParaRPr lang="nb-NO" altLang="nb-NO" sz="2400" dirty="0"/>
          </a:p>
          <a:p>
            <a:r>
              <a:rPr lang="nb-NO" altLang="nb-NO" sz="2400" dirty="0"/>
              <a:t>Evnen til å forstå årsaken til </a:t>
            </a:r>
            <a:r>
              <a:rPr lang="nb-NO" altLang="nb-NO" sz="2400" dirty="0" smtClean="0"/>
              <a:t>atskillelsen</a:t>
            </a:r>
          </a:p>
          <a:p>
            <a:endParaRPr lang="nb-NO" altLang="nb-NO" sz="2400" dirty="0" smtClean="0"/>
          </a:p>
          <a:p>
            <a:r>
              <a:rPr lang="nb-NO" altLang="nb-NO" sz="2400" dirty="0" smtClean="0"/>
              <a:t>Grad </a:t>
            </a:r>
            <a:r>
              <a:rPr lang="nb-NO" altLang="nb-NO" sz="2400" dirty="0"/>
              <a:t>av psykisk styrke før tapet </a:t>
            </a:r>
            <a:r>
              <a:rPr lang="nb-NO" altLang="nb-NO" sz="2400" dirty="0" smtClean="0"/>
              <a:t>inntraff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 altLang="nb-NO" smtClean="0"/>
              <a:t>Side  </a:t>
            </a:r>
            <a:fld id="{67A5A095-75FE-4715-9190-B09CEC78F5D5}" type="slidenum">
              <a:rPr lang="nb-NO" altLang="nb-NO" smtClean="0"/>
              <a:pPr>
                <a:defRPr/>
              </a:pPr>
              <a:t>34</a:t>
            </a:fld>
            <a:endParaRPr lang="nb-NO" alt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4294967295"/>
          </p:nvPr>
        </p:nvSpPr>
        <p:spPr>
          <a:xfrm>
            <a:off x="5327650" y="1412875"/>
            <a:ext cx="3816350" cy="4525963"/>
          </a:xfrm>
        </p:spPr>
        <p:txBody>
          <a:bodyPr>
            <a:normAutofit/>
          </a:bodyPr>
          <a:lstStyle/>
          <a:p>
            <a:r>
              <a:rPr lang="nb-NO" altLang="nb-NO" sz="2400" dirty="0" smtClean="0"/>
              <a:t>Omstendigheter </a:t>
            </a:r>
            <a:r>
              <a:rPr lang="nb-NO" altLang="nb-NO" sz="2400" dirty="0"/>
              <a:t>som førte til tapet</a:t>
            </a:r>
          </a:p>
          <a:p>
            <a:endParaRPr lang="nb-NO" altLang="nb-NO" sz="2400" dirty="0" smtClean="0"/>
          </a:p>
          <a:p>
            <a:r>
              <a:rPr lang="nb-NO" altLang="nb-NO" sz="2400" dirty="0" smtClean="0"/>
              <a:t>Antall </a:t>
            </a:r>
            <a:r>
              <a:rPr lang="nb-NO" altLang="nb-NO" sz="2400" dirty="0"/>
              <a:t>tidligere atskillelser</a:t>
            </a:r>
          </a:p>
          <a:p>
            <a:endParaRPr lang="nb-NO" altLang="nb-NO" sz="2400" dirty="0" smtClean="0"/>
          </a:p>
          <a:p>
            <a:r>
              <a:rPr lang="nb-NO" altLang="nb-NO" sz="2400" dirty="0" smtClean="0"/>
              <a:t>Den </a:t>
            </a:r>
            <a:r>
              <a:rPr lang="nb-NO" altLang="nb-NO" sz="2400" dirty="0"/>
              <a:t>hjelp som gis før, under og etter atskillelsen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6214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4400" dirty="0"/>
              <a:t>Spørsmål?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72" y="1629000"/>
            <a:ext cx="5089655" cy="36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220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6882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t>37</a:t>
            </a:fld>
            <a:endParaRPr lang="en-GB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085184"/>
            <a:ext cx="2857500" cy="666750"/>
          </a:xfrm>
        </p:spPr>
      </p:pic>
      <p:sp>
        <p:nvSpPr>
          <p:cNvPr id="6" name="Tekstboks 12"/>
          <p:cNvSpPr txBox="1"/>
          <p:nvPr/>
        </p:nvSpPr>
        <p:spPr>
          <a:xfrm>
            <a:off x="1337786" y="1268760"/>
            <a:ext cx="6480175" cy="279350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endParaRPr lang="nb-NO" sz="900" b="1" cap="all" dirty="0" smtClean="0">
              <a:solidFill>
                <a:srgbClr val="000000"/>
              </a:solidFill>
              <a:effectLst/>
              <a:latin typeface="Arial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b="1" cap="all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KURSET ER UTARBEIDET AV Barne-</a:t>
            </a:r>
            <a:r>
              <a:rPr lang="nb-NO" sz="900" b="1" cap="all" dirty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, ungdoms- </a:t>
            </a:r>
            <a:r>
              <a:rPr lang="nb-NO" sz="900" b="1" cap="all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og familiedirektoratet </a:t>
            </a:r>
            <a:r>
              <a:rPr lang="nb-NO" sz="900" b="1" cap="all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DESEMBER 2015</a:t>
            </a: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b="1" dirty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Postadresse</a:t>
            </a: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dirty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Postboks </a:t>
            </a:r>
            <a:r>
              <a:rPr lang="nb-NO" sz="9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2233, 3103 </a:t>
            </a:r>
            <a:r>
              <a:rPr lang="nb-NO" sz="900" dirty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Tønsberg</a:t>
            </a: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b="1" dirty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Besøksadresse</a:t>
            </a: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dirty="0" err="1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Stensberggaten</a:t>
            </a:r>
            <a:r>
              <a:rPr lang="nb-NO" sz="900" dirty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 </a:t>
            </a:r>
            <a:r>
              <a:rPr lang="nb-NO" sz="9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27, 7. etasj</a:t>
            </a:r>
            <a:r>
              <a:rPr lang="nb-NO" sz="900" dirty="0" smtClean="0">
                <a:solidFill>
                  <a:srgbClr val="000000"/>
                </a:solidFill>
                <a:latin typeface="Arial"/>
                <a:ea typeface="MS Mincho"/>
                <a:cs typeface="MinionPro-Regular"/>
              </a:rPr>
              <a:t>e, </a:t>
            </a:r>
            <a:r>
              <a:rPr lang="nb-NO" sz="9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Oslo</a:t>
            </a: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nb-NO" sz="1200" dirty="0" smtClean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b="1" dirty="0">
                <a:solidFill>
                  <a:srgbClr val="000000"/>
                </a:solidFill>
                <a:latin typeface="Arial"/>
                <a:ea typeface="MS Mincho"/>
                <a:cs typeface="MinionPro-Regular"/>
              </a:rPr>
              <a:t>E-posthenvendelser</a:t>
            </a: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dirty="0" smtClean="0">
                <a:solidFill>
                  <a:srgbClr val="000000"/>
                </a:solidFill>
                <a:latin typeface="Arial"/>
                <a:ea typeface="MS Mincho"/>
                <a:cs typeface="MinionPro-Regular"/>
                <a:hlinkClick r:id="rId3"/>
              </a:rPr>
              <a:t>postmottak.bufdir@bufetat.no</a:t>
            </a:r>
            <a:r>
              <a:rPr lang="nb-NO" sz="900" dirty="0" smtClean="0">
                <a:solidFill>
                  <a:srgbClr val="000000"/>
                </a:solidFill>
                <a:latin typeface="Arial"/>
                <a:ea typeface="MS Mincho"/>
                <a:cs typeface="MinionPro-Regular"/>
              </a:rPr>
              <a:t> </a:t>
            </a:r>
            <a:endParaRPr lang="nb-NO" sz="900" dirty="0">
              <a:solidFill>
                <a:srgbClr val="000000"/>
              </a:solidFill>
              <a:latin typeface="Arial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b="1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Sentralbord</a:t>
            </a:r>
            <a:endParaRPr lang="nb-NO" sz="900" dirty="0">
              <a:solidFill>
                <a:srgbClr val="000000"/>
              </a:solidFill>
              <a:latin typeface="Arial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466 </a:t>
            </a:r>
            <a:r>
              <a:rPr lang="nb-NO" sz="900" dirty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15 000</a:t>
            </a: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nb-NO" sz="900" dirty="0" smtClean="0">
              <a:solidFill>
                <a:srgbClr val="000000"/>
              </a:solidFill>
              <a:effectLst/>
              <a:latin typeface="Arial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Nedlastning: </a:t>
            </a:r>
            <a:r>
              <a:rPr lang="nb-NO" sz="9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  <a:hlinkClick r:id="rId4"/>
              </a:rPr>
              <a:t>www.bufdir.no/fosterhjem</a:t>
            </a:r>
            <a:r>
              <a:rPr lang="nb-NO" sz="9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 </a:t>
            </a: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b-NO" sz="9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</a:rPr>
              <a:t>Foto: </a:t>
            </a:r>
            <a:r>
              <a:rPr lang="nb-NO" sz="900" dirty="0" smtClean="0">
                <a:solidFill>
                  <a:srgbClr val="000000"/>
                </a:solidFill>
                <a:effectLst/>
                <a:latin typeface="Arial"/>
                <a:ea typeface="MS Mincho"/>
                <a:cs typeface="MinionPro-Regular"/>
                <a:hlinkClick r:id="rId5" action="ppaction://hlinkfile"/>
              </a:rPr>
              <a:t>colourbox.com</a:t>
            </a:r>
            <a:endParaRPr lang="nb-NO" sz="1200" dirty="0">
              <a:solidFill>
                <a:srgbClr val="000000"/>
              </a:solidFill>
              <a:effectLst/>
              <a:latin typeface="MinionPro-Regular"/>
              <a:ea typeface="MS Mincho"/>
              <a:cs typeface="Minion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242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 og unge plassert utenfor hjemmet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0768617"/>
              </p:ext>
            </p:extLst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5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Hvor mange barn bor i fosterhjem?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nb-NO" sz="1200" b="1" dirty="0" smtClean="0"/>
              <a:t>Barn </a:t>
            </a:r>
            <a:r>
              <a:rPr lang="nb-NO" sz="1200" b="1" dirty="0"/>
              <a:t>i fosterhjem </a:t>
            </a:r>
            <a:r>
              <a:rPr lang="nb-NO" sz="1200" b="1" dirty="0" smtClean="0"/>
              <a:t>per 31.12.2013</a:t>
            </a:r>
            <a:endParaRPr lang="nb-NO" sz="1200" b="1" dirty="0"/>
          </a:p>
          <a:p>
            <a:endParaRPr lang="nb-NO" sz="1200" dirty="0" smtClean="0"/>
          </a:p>
          <a:p>
            <a:endParaRPr lang="nb-NO" sz="1200" dirty="0" smtClean="0"/>
          </a:p>
          <a:p>
            <a:endParaRPr lang="nb-NO" sz="1200" dirty="0" smtClean="0"/>
          </a:p>
          <a:p>
            <a:endParaRPr lang="nb-NO" sz="1200" dirty="0" smtClean="0"/>
          </a:p>
          <a:p>
            <a:endParaRPr lang="nb-NO" sz="1200" dirty="0"/>
          </a:p>
          <a:p>
            <a:endParaRPr lang="nb-NO" sz="1200" dirty="0" smtClean="0"/>
          </a:p>
          <a:p>
            <a:endParaRPr lang="nb-NO" sz="1200" dirty="0"/>
          </a:p>
          <a:p>
            <a:pPr marL="0" indent="0">
              <a:buNone/>
            </a:pPr>
            <a:endParaRPr lang="nb-NO" sz="1200" dirty="0"/>
          </a:p>
          <a:p>
            <a:endParaRPr lang="nb-NO" sz="1200" dirty="0" smtClean="0"/>
          </a:p>
          <a:p>
            <a:endParaRPr lang="nb-NO" sz="1200" dirty="0"/>
          </a:p>
          <a:p>
            <a:endParaRPr lang="nb-NO" sz="1200" dirty="0" smtClean="0"/>
          </a:p>
          <a:p>
            <a:pPr marL="0" indent="0">
              <a:buNone/>
            </a:pPr>
            <a:endParaRPr lang="nb-NO" sz="1200" dirty="0"/>
          </a:p>
          <a:p>
            <a:pPr marL="0" indent="0">
              <a:buNone/>
            </a:pPr>
            <a:endParaRPr lang="nb-NO" sz="1200" dirty="0" smtClean="0"/>
          </a:p>
          <a:p>
            <a:endParaRPr lang="nb-NO" sz="1200" dirty="0" smtClean="0"/>
          </a:p>
          <a:p>
            <a:endParaRPr lang="nb-NO" sz="1200" dirty="0"/>
          </a:p>
          <a:p>
            <a:pPr marL="109728" indent="0">
              <a:buNone/>
            </a:pPr>
            <a:r>
              <a:rPr lang="nb-NO" sz="1200" dirty="0" smtClean="0"/>
              <a:t>Kilde</a:t>
            </a:r>
            <a:r>
              <a:rPr lang="nb-NO" sz="1200" dirty="0"/>
              <a:t>: </a:t>
            </a:r>
            <a:r>
              <a:rPr lang="nb-NO" sz="1200" dirty="0">
                <a:hlinkClick r:id="rId2"/>
              </a:rPr>
              <a:t>http://www.bufdir.no/Statistikk_og_analyse/Barnevern/Barn_og_unge_med_tiltak_fra_barnevernet/Barn_og_unge_plassert_utenfor_hjemmet</a:t>
            </a:r>
            <a:r>
              <a:rPr lang="nb-NO" sz="1200" dirty="0" smtClean="0">
                <a:hlinkClick r:id="rId2"/>
              </a:rPr>
              <a:t>/</a:t>
            </a:r>
            <a:r>
              <a:rPr lang="nb-NO" sz="1200" dirty="0" smtClean="0"/>
              <a:t> </a:t>
            </a:r>
            <a:endParaRPr lang="nb-NO" sz="1200" dirty="0"/>
          </a:p>
        </p:txBody>
      </p:sp>
      <p:graphicFrame>
        <p:nvGraphicFramePr>
          <p:cNvPr id="8" name="Plassholder for inn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996870"/>
              </p:ext>
            </p:extLst>
          </p:nvPr>
        </p:nvGraphicFramePr>
        <p:xfrm>
          <a:off x="323528" y="126876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79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Andelen barn og unge etter type fosterhjem og alder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b="5094"/>
          <a:stretch/>
        </p:blipFill>
        <p:spPr>
          <a:xfrm>
            <a:off x="467544" y="1268760"/>
            <a:ext cx="8208912" cy="4824536"/>
          </a:xfrm>
        </p:spPr>
      </p:pic>
    </p:spTree>
    <p:extLst>
      <p:ext uri="{BB962C8B-B14F-4D97-AF65-F5344CB8AC3E}">
        <p14:creationId xmlns:p14="http://schemas.microsoft.com/office/powerpoint/2010/main" val="6857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1 av 4 barn med innvandrerbakgrunn får hjelpetiltak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5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CD8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3845417" y="3200397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CD8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4303013" y="3200398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CD8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4751472" y="3200399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5209068" y="3200400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2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1 av 7 barn med innvandrerbakgrunn får omsorgstiltak</a:t>
            </a: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CD8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3387821" y="3200400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CD8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3845417" y="3200397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CD8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4303013" y="3200398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CD8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4751472" y="3200399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5209068" y="3200400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CD8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2472629" y="3200400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4.bp.blogspot.com/-4I6eqC988z4/UGSRHMmyIDI/AAAAAAAAChc/avG6XVpwzuA/s1600/big+kid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CD8D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500" b="100000" l="3090" r="84302">
                        <a14:foregroundMark x1="10136" y1="91833" x2="10136" y2="91833"/>
                        <a14:foregroundMark x1="18665" y1="82333" x2="18665" y2="82333"/>
                        <a14:foregroundMark x1="25216" y1="83167" x2="25216" y2="83167"/>
                        <a14:foregroundMark x1="47219" y1="72833" x2="47219" y2="72833"/>
                        <a14:foregroundMark x1="60321" y1="69333" x2="60321" y2="69333"/>
                        <a14:foregroundMark x1="35847" y1="76500" x2="35847" y2="76500"/>
                        <a14:backgroundMark x1="79234" y1="60000" x2="79234" y2="60000"/>
                        <a14:backgroundMark x1="44129" y1="67000" x2="44129" y2="67000"/>
                        <a14:backgroundMark x1="45859" y1="77500" x2="45859" y2="77500"/>
                        <a14:backgroundMark x1="29543" y1="92000" x2="30284" y2="95000"/>
                        <a14:backgroundMark x1="30037" y1="94833" x2="29543" y2="96667"/>
                        <a14:backgroundMark x1="29419" y1="92500" x2="30779" y2="95500"/>
                        <a14:backgroundMark x1="31026" y1="95667" x2="29419" y2="96000"/>
                        <a14:backgroundMark x1="29419" y1="96000" x2="29419" y2="92333"/>
                        <a14:backgroundMark x1="38319" y1="78833" x2="38319" y2="7883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48721" r="58818" b="4396"/>
          <a:stretch/>
        </p:blipFill>
        <p:spPr bwMode="auto">
          <a:xfrm>
            <a:off x="2930225" y="3200396"/>
            <a:ext cx="457596" cy="128476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Barn og unges fysiske helse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B89D3-DA1B-4D9A-AAD3-33D4BE17FFA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2" name="Plassholder for innhold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b-NO" dirty="0" smtClean="0"/>
              <a:t>Fosterbarn har dårligere helse </a:t>
            </a:r>
            <a:r>
              <a:rPr lang="nb-NO" dirty="0"/>
              <a:t>enn andre </a:t>
            </a:r>
            <a:r>
              <a:rPr lang="nb-NO" dirty="0" smtClean="0"/>
              <a:t>barn</a:t>
            </a:r>
          </a:p>
          <a:p>
            <a:endParaRPr lang="nb-NO" dirty="0"/>
          </a:p>
          <a:p>
            <a:r>
              <a:rPr lang="nb-NO" dirty="0" smtClean="0"/>
              <a:t>Barn som får tiltak i barnevernet har allerede fra fødselen av dårligere helse</a:t>
            </a:r>
          </a:p>
          <a:p>
            <a:endParaRPr lang="nb-NO" dirty="0"/>
          </a:p>
          <a:p>
            <a:r>
              <a:rPr lang="nb-NO" dirty="0" smtClean="0"/>
              <a:t>Selv om barn får tiltak i barnevernet, endrer ikke barnas somatiske </a:t>
            </a:r>
            <a:r>
              <a:rPr lang="nb-NO" dirty="0"/>
              <a:t>diagnoser </a:t>
            </a:r>
            <a:r>
              <a:rPr lang="nb-NO" dirty="0" smtClean="0"/>
              <a:t>seg nevneverdig </a:t>
            </a:r>
            <a:r>
              <a:rPr lang="nb-NO" dirty="0"/>
              <a:t>i løpet av plasseringen</a:t>
            </a:r>
          </a:p>
        </p:txBody>
      </p:sp>
    </p:spTree>
    <p:extLst>
      <p:ext uri="{BB962C8B-B14F-4D97-AF65-F5344CB8AC3E}">
        <p14:creationId xmlns:p14="http://schemas.microsoft.com/office/powerpoint/2010/main" val="130074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prinnelse">
  <a:themeElements>
    <a:clrScheme name="Billighe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pprinnels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</TotalTime>
  <Words>1132</Words>
  <Application>Microsoft Office PowerPoint</Application>
  <PresentationFormat>Skjermfremvisning (4:3)</PresentationFormat>
  <Paragraphs>309</Paragraphs>
  <Slides>37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37</vt:i4>
      </vt:variant>
    </vt:vector>
  </HeadingPairs>
  <TitlesOfParts>
    <vt:vector size="38" baseType="lpstr">
      <vt:lpstr>Opprinnelse</vt:lpstr>
      <vt:lpstr>Fosterbarna</vt:lpstr>
      <vt:lpstr>Hvem er fosterbarnet? </vt:lpstr>
      <vt:lpstr>Barn og unge med tiltak fra barnevernet i løpet av året i hver aldersgruppe</vt:lpstr>
      <vt:lpstr>Barn og unge plassert utenfor hjemmet</vt:lpstr>
      <vt:lpstr>Hvor mange barn bor i fosterhjem?</vt:lpstr>
      <vt:lpstr>Andelen barn og unge etter type fosterhjem og alder</vt:lpstr>
      <vt:lpstr>1 av 4 barn med innvandrerbakgrunn får hjelpetiltak</vt:lpstr>
      <vt:lpstr>1 av 7 barn med innvandrerbakgrunn får omsorgstiltak</vt:lpstr>
      <vt:lpstr>Barn og unges fysiske helse</vt:lpstr>
      <vt:lpstr>Barn og unges psykiske helse - 1</vt:lpstr>
      <vt:lpstr>Barn og unges psykiske helse - 2</vt:lpstr>
      <vt:lpstr>Tilknytning</vt:lpstr>
      <vt:lpstr>Tilknytning</vt:lpstr>
      <vt:lpstr>Trygg tilknytning </vt:lpstr>
      <vt:lpstr>Utrygg tilknytning</vt:lpstr>
      <vt:lpstr>Tre ulike former for utrygg tilknytning</vt:lpstr>
      <vt:lpstr>Utrygg - unngående </vt:lpstr>
      <vt:lpstr>Utrygg - ambivalent</vt:lpstr>
      <vt:lpstr>Utrygg - desorganisert</vt:lpstr>
      <vt:lpstr>Indre arbeidsmodeller</vt:lpstr>
      <vt:lpstr>Faktorer som kan føre til utviklingsforstyrrelser og tilknytningsproblemer</vt:lpstr>
      <vt:lpstr>Utviklingstraumer</vt:lpstr>
      <vt:lpstr>Kjennetegn ved barn med tilknytningsvansker I</vt:lpstr>
      <vt:lpstr>Kjennetegn ved barn med tilknytningsvansker II</vt:lpstr>
      <vt:lpstr>Seksuelle overgrep, fysisk og psykisk mishandling 1</vt:lpstr>
      <vt:lpstr>Seksuelle overgrep, fysisk og psykisk mishandling 2</vt:lpstr>
      <vt:lpstr>Å håndtere tap</vt:lpstr>
      <vt:lpstr>Tap og sorg er vanskelige tema</vt:lpstr>
      <vt:lpstr>Ulike former for tap</vt:lpstr>
      <vt:lpstr>Tapsopplevelser</vt:lpstr>
      <vt:lpstr>Gruppeoppgave:</vt:lpstr>
      <vt:lpstr>Sorgprosessen</vt:lpstr>
      <vt:lpstr>Barns sorgprosess</vt:lpstr>
      <vt:lpstr>Hva innvirker på hvordan tap oppleves?</vt:lpstr>
      <vt:lpstr>Spørsmål?</vt:lpstr>
      <vt:lpstr>PowerPoint-presentasjon</vt:lpstr>
      <vt:lpstr>PowerPoint-presentasjon</vt:lpstr>
    </vt:vector>
  </TitlesOfParts>
  <Company>Barne, Ungdoms og familiedirektoratet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formelle grunnlaget for tilsynsordningen</dc:title>
  <dc:creator>Jan Faller</dc:creator>
  <cp:lastModifiedBy>Dag Lund-Fallingen</cp:lastModifiedBy>
  <cp:revision>136</cp:revision>
  <cp:lastPrinted>2015-05-27T11:08:10Z</cp:lastPrinted>
  <dcterms:created xsi:type="dcterms:W3CDTF">2015-09-11T00:09:07Z</dcterms:created>
  <dcterms:modified xsi:type="dcterms:W3CDTF">2015-12-06T12:28:00Z</dcterms:modified>
</cp:coreProperties>
</file>